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57" r:id="rId5"/>
    <p:sldId id="297" r:id="rId6"/>
    <p:sldId id="261" r:id="rId7"/>
    <p:sldId id="262" r:id="rId8"/>
    <p:sldId id="263" r:id="rId9"/>
    <p:sldId id="268" r:id="rId10"/>
    <p:sldId id="269" r:id="rId11"/>
    <p:sldId id="270" r:id="rId12"/>
    <p:sldId id="272" r:id="rId13"/>
    <p:sldId id="273" r:id="rId14"/>
    <p:sldId id="274" r:id="rId15"/>
    <p:sldId id="277" r:id="rId16"/>
    <p:sldId id="278" r:id="rId17"/>
    <p:sldId id="279" r:id="rId18"/>
    <p:sldId id="280" r:id="rId19"/>
    <p:sldId id="281" r:id="rId20"/>
    <p:sldId id="291" r:id="rId21"/>
    <p:sldId id="292" r:id="rId22"/>
    <p:sldId id="293" r:id="rId23"/>
    <p:sldId id="285" r:id="rId24"/>
    <p:sldId id="286" r:id="rId25"/>
    <p:sldId id="287" r:id="rId26"/>
    <p:sldId id="288" r:id="rId27"/>
    <p:sldId id="294" r:id="rId28"/>
    <p:sldId id="295" r:id="rId29"/>
    <p:sldId id="296" r:id="rId30"/>
    <p:sldId id="28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9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dhu\Desktop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dhu\Desktop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 smtClean="0"/>
              <a:t>RM</a:t>
            </a:r>
            <a:r>
              <a:rPr lang="en-US" dirty="0" smtClean="0"/>
              <a:t> stock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Grids and Plates</c:v>
          </c:tx>
          <c:invertIfNegative val="0"/>
          <c:trendline>
            <c:name>38% Reduction</c:name>
            <c:trendlineType val="linear"/>
            <c:dispRSqr val="0"/>
            <c:dispEq val="0"/>
          </c:trendline>
          <c:cat>
            <c:strLit>
              <c:ptCount val="2"/>
              <c:pt idx="0">
                <c:v>Aug</c:v>
              </c:pt>
              <c:pt idx="1">
                <c:v>Nov</c:v>
              </c:pt>
            </c:strLit>
          </c:cat>
          <c:val>
            <c:numRef>
              <c:f>Sheet2!$A$1:$B$1</c:f>
              <c:numCache>
                <c:formatCode>General</c:formatCode>
                <c:ptCount val="2"/>
                <c:pt idx="0">
                  <c:v>100</c:v>
                </c:pt>
                <c:pt idx="1">
                  <c:v>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382096"/>
        <c:axId val="183378960"/>
      </c:barChart>
      <c:catAx>
        <c:axId val="183382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3378960"/>
        <c:crosses val="autoZero"/>
        <c:auto val="1"/>
        <c:lblAlgn val="ctr"/>
        <c:lblOffset val="100"/>
        <c:noMultiLvlLbl val="0"/>
      </c:catAx>
      <c:valAx>
        <c:axId val="183378960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382096"/>
        <c:crosses val="autoZero"/>
        <c:crossBetween val="between"/>
        <c:majorUnit val="20"/>
      </c:valAx>
    </c:plotArea>
    <c:legend>
      <c:legendPos val="r"/>
      <c:legendEntry>
        <c:idx val="0"/>
        <c:delete val="1"/>
      </c:legendEntry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FG Stock </c:v>
          </c:tx>
          <c:invertIfNegative val="0"/>
          <c:trendline>
            <c:name>56% Reduction</c:name>
            <c:trendlineType val="linear"/>
            <c:dispRSqr val="0"/>
            <c:dispEq val="0"/>
          </c:trendline>
          <c:cat>
            <c:strLit>
              <c:ptCount val="3"/>
              <c:pt idx="0">
                <c:v>Aug</c:v>
              </c:pt>
              <c:pt idx="1">
                <c:v>Nov</c:v>
              </c:pt>
              <c:pt idx="2">
                <c:v>Dec</c:v>
              </c:pt>
            </c:strLit>
          </c:cat>
          <c:val>
            <c:numRef>
              <c:f>[Book1.xlsx]Sheet3!$A$2:$C$2</c:f>
              <c:numCache>
                <c:formatCode>General</c:formatCode>
                <c:ptCount val="3"/>
                <c:pt idx="0">
                  <c:v>100</c:v>
                </c:pt>
                <c:pt idx="1">
                  <c:v>76</c:v>
                </c:pt>
                <c:pt idx="2">
                  <c:v>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381312"/>
        <c:axId val="183380136"/>
      </c:barChart>
      <c:catAx>
        <c:axId val="183381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3380136"/>
        <c:crosses val="autoZero"/>
        <c:auto val="1"/>
        <c:lblAlgn val="ctr"/>
        <c:lblOffset val="100"/>
        <c:noMultiLvlLbl val="0"/>
      </c:catAx>
      <c:valAx>
        <c:axId val="183380136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381312"/>
        <c:crosses val="autoZero"/>
        <c:crossBetween val="between"/>
        <c:majorUnit val="2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Non Moving Stock</a:t>
            </a:r>
            <a:r>
              <a:rPr lang="en-US" baseline="0"/>
              <a:t> 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Non Moving Stock %</c:v>
          </c:tx>
          <c:invertIfNegative val="0"/>
          <c:trendline>
            <c:name>Reduction of 63%</c:name>
            <c:trendlineType val="linear"/>
            <c:dispRSqr val="0"/>
            <c:dispEq val="0"/>
          </c:trendline>
          <c:cat>
            <c:strLit>
              <c:ptCount val="2"/>
              <c:pt idx="0">
                <c:v>Aug</c:v>
              </c:pt>
              <c:pt idx="1">
                <c:v>Nov</c:v>
              </c:pt>
            </c:strLit>
          </c:cat>
          <c:val>
            <c:numRef>
              <c:f>[Book1.xlsx]Sheet1!$A$1:$B$1</c:f>
              <c:numCache>
                <c:formatCode>General</c:formatCode>
                <c:ptCount val="2"/>
                <c:pt idx="0">
                  <c:v>100</c:v>
                </c:pt>
                <c:pt idx="1">
                  <c:v>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375040"/>
        <c:axId val="183377392"/>
      </c:barChart>
      <c:catAx>
        <c:axId val="183375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3377392"/>
        <c:crosses val="autoZero"/>
        <c:auto val="1"/>
        <c:lblAlgn val="ctr"/>
        <c:lblOffset val="100"/>
        <c:noMultiLvlLbl val="0"/>
      </c:catAx>
      <c:valAx>
        <c:axId val="183377392"/>
        <c:scaling>
          <c:orientation val="minMax"/>
          <c:max val="1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375040"/>
        <c:crosses val="autoZero"/>
        <c:crossBetween val="between"/>
        <c:majorUnit val="20"/>
        <c:minorUnit val="2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Total Monthly WIP Value</c:v>
          </c:tx>
          <c:invertIfNegative val="0"/>
          <c:trendline>
            <c:name>30% Reduction</c:name>
            <c:trendlineType val="linear"/>
            <c:dispRSqr val="0"/>
            <c:dispEq val="0"/>
          </c:trendline>
          <c:cat>
            <c:strLit>
              <c:ptCount val="2"/>
              <c:pt idx="0">
                <c:v>Aug</c:v>
              </c:pt>
              <c:pt idx="1">
                <c:v>Nov</c:v>
              </c:pt>
            </c:strLit>
          </c:cat>
          <c:val>
            <c:numRef>
              <c:f>Sheet4!$A$2:$B$2</c:f>
              <c:numCache>
                <c:formatCode>General</c:formatCode>
                <c:ptCount val="2"/>
                <c:pt idx="0">
                  <c:v>100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378176"/>
        <c:axId val="183380528"/>
      </c:barChart>
      <c:catAx>
        <c:axId val="183378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3380528"/>
        <c:crosses val="autoZero"/>
        <c:auto val="1"/>
        <c:lblAlgn val="ctr"/>
        <c:lblOffset val="100"/>
        <c:noMultiLvlLbl val="0"/>
      </c:catAx>
      <c:valAx>
        <c:axId val="183380528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378176"/>
        <c:crosses val="autoZero"/>
        <c:crossBetween val="between"/>
        <c:majorUnit val="20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8B1BC-1E98-4FEF-8642-BA39ED981A76}" type="doc">
      <dgm:prSet loTypeId="urn:microsoft.com/office/officeart/2005/8/layout/hList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IN"/>
        </a:p>
      </dgm:t>
    </dgm:pt>
    <dgm:pt modelId="{0A19DD37-5F59-4688-972C-7F34481C134F}">
      <dgm:prSet phldrT="[Text]"/>
      <dgm:spPr/>
      <dgm:t>
        <a:bodyPr/>
        <a:lstStyle/>
        <a:p>
          <a:r>
            <a:rPr lang="en-IN" dirty="0" err="1" smtClean="0"/>
            <a:t>SCM</a:t>
          </a:r>
          <a:r>
            <a:rPr lang="en-IN" dirty="0" smtClean="0"/>
            <a:t> Strategy &amp; Design</a:t>
          </a:r>
          <a:endParaRPr lang="en-IN" dirty="0"/>
        </a:p>
      </dgm:t>
    </dgm:pt>
    <dgm:pt modelId="{CAC367B9-EFAA-47BB-BE27-F395CC1B01C5}" type="parTrans" cxnId="{1379DE5C-7DFF-4621-BD6D-FBEA1A0C370B}">
      <dgm:prSet/>
      <dgm:spPr/>
      <dgm:t>
        <a:bodyPr/>
        <a:lstStyle/>
        <a:p>
          <a:endParaRPr lang="en-IN"/>
        </a:p>
      </dgm:t>
    </dgm:pt>
    <dgm:pt modelId="{C7B818E5-28C2-4093-99B8-74A66B455A32}" type="sibTrans" cxnId="{1379DE5C-7DFF-4621-BD6D-FBEA1A0C370B}">
      <dgm:prSet/>
      <dgm:spPr/>
      <dgm:t>
        <a:bodyPr/>
        <a:lstStyle/>
        <a:p>
          <a:endParaRPr lang="en-IN"/>
        </a:p>
      </dgm:t>
    </dgm:pt>
    <dgm:pt modelId="{AFA0BB38-2822-4874-8925-1E8AAE755B94}">
      <dgm:prSet phldrT="[Text]" custT="1"/>
      <dgm:spPr/>
      <dgm:t>
        <a:bodyPr/>
        <a:lstStyle/>
        <a:p>
          <a:r>
            <a:rPr lang="en-IN" sz="1800" dirty="0" err="1" smtClean="0"/>
            <a:t>SCM</a:t>
          </a:r>
          <a:r>
            <a:rPr lang="en-IN" sz="1800" dirty="0" smtClean="0"/>
            <a:t> strategy development</a:t>
          </a:r>
          <a:endParaRPr lang="en-IN" sz="1800" dirty="0"/>
        </a:p>
      </dgm:t>
    </dgm:pt>
    <dgm:pt modelId="{4CB581F4-0AA8-47EB-AE2F-C2DE21DE4FD9}" type="parTrans" cxnId="{9BD0916E-F464-4AA8-AE6D-B0ED10229239}">
      <dgm:prSet/>
      <dgm:spPr/>
      <dgm:t>
        <a:bodyPr/>
        <a:lstStyle/>
        <a:p>
          <a:endParaRPr lang="en-IN"/>
        </a:p>
      </dgm:t>
    </dgm:pt>
    <dgm:pt modelId="{CF6C85E3-6CBE-4FFD-A114-17CE27DA7A79}" type="sibTrans" cxnId="{9BD0916E-F464-4AA8-AE6D-B0ED10229239}">
      <dgm:prSet/>
      <dgm:spPr/>
      <dgm:t>
        <a:bodyPr/>
        <a:lstStyle/>
        <a:p>
          <a:endParaRPr lang="en-IN"/>
        </a:p>
      </dgm:t>
    </dgm:pt>
    <dgm:pt modelId="{F69B8E72-6A76-46CB-8537-142BDA793325}">
      <dgm:prSet phldrT="[Text]" custT="1"/>
      <dgm:spPr/>
      <dgm:t>
        <a:bodyPr/>
        <a:lstStyle/>
        <a:p>
          <a:r>
            <a:rPr lang="en-IN" sz="1800" dirty="0" smtClean="0"/>
            <a:t>Demand &amp; Supply planning</a:t>
          </a:r>
          <a:endParaRPr lang="en-IN" sz="1800" dirty="0"/>
        </a:p>
      </dgm:t>
    </dgm:pt>
    <dgm:pt modelId="{709BDF95-0142-4692-A498-40E875B4D089}" type="parTrans" cxnId="{B2CF1E5B-7080-4868-9E3B-3C527DF9C521}">
      <dgm:prSet/>
      <dgm:spPr/>
      <dgm:t>
        <a:bodyPr/>
        <a:lstStyle/>
        <a:p>
          <a:endParaRPr lang="en-IN"/>
        </a:p>
      </dgm:t>
    </dgm:pt>
    <dgm:pt modelId="{5A743EB7-C360-481E-A2D2-535A5FEBBAD6}" type="sibTrans" cxnId="{B2CF1E5B-7080-4868-9E3B-3C527DF9C521}">
      <dgm:prSet/>
      <dgm:spPr/>
      <dgm:t>
        <a:bodyPr/>
        <a:lstStyle/>
        <a:p>
          <a:endParaRPr lang="en-IN"/>
        </a:p>
      </dgm:t>
    </dgm:pt>
    <dgm:pt modelId="{E9B63700-C2A8-49C9-BD68-AA1E72BF7BD8}">
      <dgm:prSet phldrT="[Text]"/>
      <dgm:spPr/>
      <dgm:t>
        <a:bodyPr/>
        <a:lstStyle/>
        <a:p>
          <a:r>
            <a:rPr lang="en-IN" dirty="0" smtClean="0"/>
            <a:t>Inventory Management</a:t>
          </a:r>
          <a:endParaRPr lang="en-IN" dirty="0"/>
        </a:p>
      </dgm:t>
    </dgm:pt>
    <dgm:pt modelId="{5F584C4B-312C-4A1C-B3B4-884F2CBA200D}" type="parTrans" cxnId="{60C45395-9FFD-4616-B9FB-2FACBAADCDBE}">
      <dgm:prSet/>
      <dgm:spPr/>
      <dgm:t>
        <a:bodyPr/>
        <a:lstStyle/>
        <a:p>
          <a:endParaRPr lang="en-IN"/>
        </a:p>
      </dgm:t>
    </dgm:pt>
    <dgm:pt modelId="{AA3A32AD-8411-4E0A-A61A-938936788111}" type="sibTrans" cxnId="{60C45395-9FFD-4616-B9FB-2FACBAADCDBE}">
      <dgm:prSet/>
      <dgm:spPr/>
      <dgm:t>
        <a:bodyPr/>
        <a:lstStyle/>
        <a:p>
          <a:endParaRPr lang="en-IN"/>
        </a:p>
      </dgm:t>
    </dgm:pt>
    <dgm:pt modelId="{966DD64E-D756-4BE8-849B-C24CCDCF072A}">
      <dgm:prSet phldrT="[Text]" custT="1"/>
      <dgm:spPr/>
      <dgm:t>
        <a:bodyPr/>
        <a:lstStyle/>
        <a:p>
          <a:r>
            <a:rPr lang="en-IN" sz="1800" dirty="0" smtClean="0"/>
            <a:t>Integration &amp; optimization of Inventory across the supply chain</a:t>
          </a:r>
          <a:endParaRPr lang="en-IN" sz="1800" dirty="0"/>
        </a:p>
      </dgm:t>
    </dgm:pt>
    <dgm:pt modelId="{33162123-03C5-4146-B562-881E83D05B40}" type="parTrans" cxnId="{AABE11C2-E53F-4B4C-8740-745809E7D225}">
      <dgm:prSet/>
      <dgm:spPr/>
      <dgm:t>
        <a:bodyPr/>
        <a:lstStyle/>
        <a:p>
          <a:endParaRPr lang="en-IN"/>
        </a:p>
      </dgm:t>
    </dgm:pt>
    <dgm:pt modelId="{87F96285-E1A4-4FFD-9CF4-12D2F425109A}" type="sibTrans" cxnId="{AABE11C2-E53F-4B4C-8740-745809E7D225}">
      <dgm:prSet/>
      <dgm:spPr/>
      <dgm:t>
        <a:bodyPr/>
        <a:lstStyle/>
        <a:p>
          <a:endParaRPr lang="en-IN"/>
        </a:p>
      </dgm:t>
    </dgm:pt>
    <dgm:pt modelId="{31501CC9-3F48-483B-A817-FDCB97D3C90E}">
      <dgm:prSet phldrT="[Text]" custT="1"/>
      <dgm:spPr/>
      <dgm:t>
        <a:bodyPr/>
        <a:lstStyle/>
        <a:p>
          <a:r>
            <a:rPr lang="en-IN" sz="1800" dirty="0" smtClean="0"/>
            <a:t>Inventory planning &amp; control</a:t>
          </a:r>
          <a:endParaRPr lang="en-IN" sz="1800" dirty="0"/>
        </a:p>
      </dgm:t>
    </dgm:pt>
    <dgm:pt modelId="{489A1C1D-2F36-440F-AA56-B0AA1297A110}" type="parTrans" cxnId="{BC897D69-D581-47EC-9F11-BBDE792BFA6F}">
      <dgm:prSet/>
      <dgm:spPr/>
      <dgm:t>
        <a:bodyPr/>
        <a:lstStyle/>
        <a:p>
          <a:endParaRPr lang="en-IN"/>
        </a:p>
      </dgm:t>
    </dgm:pt>
    <dgm:pt modelId="{B2C55721-33CC-4042-A540-C1D1A8D4474E}" type="sibTrans" cxnId="{BC897D69-D581-47EC-9F11-BBDE792BFA6F}">
      <dgm:prSet/>
      <dgm:spPr/>
      <dgm:t>
        <a:bodyPr/>
        <a:lstStyle/>
        <a:p>
          <a:endParaRPr lang="en-IN"/>
        </a:p>
      </dgm:t>
    </dgm:pt>
    <dgm:pt modelId="{5DE25923-6CCC-4EB9-8CBC-347428B5086C}">
      <dgm:prSet phldrT="[Text]"/>
      <dgm:spPr/>
      <dgm:t>
        <a:bodyPr/>
        <a:lstStyle/>
        <a:p>
          <a:r>
            <a:rPr lang="en-IN" dirty="0" smtClean="0"/>
            <a:t>Distribution Management</a:t>
          </a:r>
          <a:endParaRPr lang="en-IN" dirty="0"/>
        </a:p>
      </dgm:t>
    </dgm:pt>
    <dgm:pt modelId="{A18B34C0-269E-4F66-8554-9A1F6116B1D1}" type="parTrans" cxnId="{7AB9BD06-88B9-41B5-A105-DF00B2245D5D}">
      <dgm:prSet/>
      <dgm:spPr/>
      <dgm:t>
        <a:bodyPr/>
        <a:lstStyle/>
        <a:p>
          <a:endParaRPr lang="en-IN"/>
        </a:p>
      </dgm:t>
    </dgm:pt>
    <dgm:pt modelId="{63D29AAE-8B64-4F48-AA16-82F1C0DF6E8B}" type="sibTrans" cxnId="{7AB9BD06-88B9-41B5-A105-DF00B2245D5D}">
      <dgm:prSet/>
      <dgm:spPr/>
      <dgm:t>
        <a:bodyPr/>
        <a:lstStyle/>
        <a:p>
          <a:endParaRPr lang="en-IN"/>
        </a:p>
      </dgm:t>
    </dgm:pt>
    <dgm:pt modelId="{B7C456AA-54A9-42C7-B8F3-5959FE5D34E0}">
      <dgm:prSet phldrT="[Text]" custT="1"/>
      <dgm:spPr/>
      <dgm:t>
        <a:bodyPr/>
        <a:lstStyle/>
        <a:p>
          <a:r>
            <a:rPr lang="en-IN" sz="1800" dirty="0" smtClean="0"/>
            <a:t>Integration &amp; optimization of distribution network</a:t>
          </a:r>
          <a:endParaRPr lang="en-IN" sz="1800" dirty="0"/>
        </a:p>
      </dgm:t>
    </dgm:pt>
    <dgm:pt modelId="{58DC0D20-3E4D-4BDC-898B-88460FB4614A}" type="parTrans" cxnId="{6516C5F1-8184-4C3C-99DC-D7E69D8CB197}">
      <dgm:prSet/>
      <dgm:spPr/>
      <dgm:t>
        <a:bodyPr/>
        <a:lstStyle/>
        <a:p>
          <a:endParaRPr lang="en-IN"/>
        </a:p>
      </dgm:t>
    </dgm:pt>
    <dgm:pt modelId="{158E6450-A52A-41F7-A4C1-FC01BFEBF771}" type="sibTrans" cxnId="{6516C5F1-8184-4C3C-99DC-D7E69D8CB197}">
      <dgm:prSet/>
      <dgm:spPr/>
      <dgm:t>
        <a:bodyPr/>
        <a:lstStyle/>
        <a:p>
          <a:endParaRPr lang="en-IN"/>
        </a:p>
      </dgm:t>
    </dgm:pt>
    <dgm:pt modelId="{A2400D64-8131-43E9-AFF6-2A4F29A53505}">
      <dgm:prSet phldrT="[Text]" custT="1"/>
      <dgm:spPr/>
      <dgm:t>
        <a:bodyPr/>
        <a:lstStyle/>
        <a:p>
          <a:r>
            <a:rPr lang="en-IN" sz="1800" dirty="0" smtClean="0"/>
            <a:t>Transport planning &amp; route</a:t>
          </a:r>
          <a:endParaRPr lang="en-IN" sz="1800" dirty="0"/>
        </a:p>
      </dgm:t>
    </dgm:pt>
    <dgm:pt modelId="{AF22F5AB-487C-4B47-8D26-4D95DE675AE4}" type="parTrans" cxnId="{D4106F3C-219A-47FA-987D-D792EC934DDD}">
      <dgm:prSet/>
      <dgm:spPr/>
      <dgm:t>
        <a:bodyPr/>
        <a:lstStyle/>
        <a:p>
          <a:endParaRPr lang="en-IN"/>
        </a:p>
      </dgm:t>
    </dgm:pt>
    <dgm:pt modelId="{3B798ED6-69E0-4440-AA61-C981C6494765}" type="sibTrans" cxnId="{D4106F3C-219A-47FA-987D-D792EC934DDD}">
      <dgm:prSet/>
      <dgm:spPr/>
      <dgm:t>
        <a:bodyPr/>
        <a:lstStyle/>
        <a:p>
          <a:endParaRPr lang="en-IN"/>
        </a:p>
      </dgm:t>
    </dgm:pt>
    <dgm:pt modelId="{EFAB6362-20ED-4DAB-AE17-C1298B5F866D}">
      <dgm:prSet/>
      <dgm:spPr/>
      <dgm:t>
        <a:bodyPr/>
        <a:lstStyle/>
        <a:p>
          <a:r>
            <a:rPr lang="en-IN" dirty="0" smtClean="0"/>
            <a:t>Manufacturing Operations </a:t>
          </a:r>
          <a:endParaRPr lang="en-IN" dirty="0"/>
        </a:p>
      </dgm:t>
    </dgm:pt>
    <dgm:pt modelId="{F81BD5C8-74A4-452B-B5DD-B8087718A184}" type="parTrans" cxnId="{27A76AA5-9C94-4443-A297-CD4AEA455D59}">
      <dgm:prSet/>
      <dgm:spPr/>
      <dgm:t>
        <a:bodyPr/>
        <a:lstStyle/>
        <a:p>
          <a:endParaRPr lang="en-IN"/>
        </a:p>
      </dgm:t>
    </dgm:pt>
    <dgm:pt modelId="{4927B78D-B7E6-4BB4-B92C-DD457FF0EC56}" type="sibTrans" cxnId="{27A76AA5-9C94-4443-A297-CD4AEA455D59}">
      <dgm:prSet/>
      <dgm:spPr/>
      <dgm:t>
        <a:bodyPr/>
        <a:lstStyle/>
        <a:p>
          <a:endParaRPr lang="en-IN"/>
        </a:p>
      </dgm:t>
    </dgm:pt>
    <dgm:pt modelId="{679A7764-D133-4E36-97E5-31E3323BC218}">
      <dgm:prSet phldrT="[Text]" custT="1"/>
      <dgm:spPr/>
      <dgm:t>
        <a:bodyPr/>
        <a:lstStyle/>
        <a:p>
          <a:r>
            <a:rPr lang="en-IN" sz="1800" dirty="0" smtClean="0"/>
            <a:t>Sales &amp; Operations planning</a:t>
          </a:r>
          <a:endParaRPr lang="en-IN" sz="1800" dirty="0"/>
        </a:p>
      </dgm:t>
    </dgm:pt>
    <dgm:pt modelId="{B8360EA8-525C-461E-B8C8-75F531DD64AC}" type="parTrans" cxnId="{7B7508D3-5CEB-4CB4-A2D0-4A5A38C848BC}">
      <dgm:prSet/>
      <dgm:spPr/>
      <dgm:t>
        <a:bodyPr/>
        <a:lstStyle/>
        <a:p>
          <a:endParaRPr lang="en-IN"/>
        </a:p>
      </dgm:t>
    </dgm:pt>
    <dgm:pt modelId="{4E3C5C82-CE30-42E4-BB6A-D629EF06851E}" type="sibTrans" cxnId="{7B7508D3-5CEB-4CB4-A2D0-4A5A38C848BC}">
      <dgm:prSet/>
      <dgm:spPr/>
      <dgm:t>
        <a:bodyPr/>
        <a:lstStyle/>
        <a:p>
          <a:endParaRPr lang="en-IN"/>
        </a:p>
      </dgm:t>
    </dgm:pt>
    <dgm:pt modelId="{4F04BA6B-C329-41BC-B48A-CF6CA56D0FDB}">
      <dgm:prSet custT="1"/>
      <dgm:spPr/>
      <dgm:t>
        <a:bodyPr/>
        <a:lstStyle/>
        <a:p>
          <a:r>
            <a:rPr lang="en-IN" sz="1800" dirty="0" smtClean="0"/>
            <a:t>Integration &amp; optimization of operations</a:t>
          </a:r>
          <a:endParaRPr lang="en-IN" sz="1800" dirty="0"/>
        </a:p>
      </dgm:t>
    </dgm:pt>
    <dgm:pt modelId="{06305861-5021-49AA-958D-ADE1BB975D8A}" type="parTrans" cxnId="{D77CB08F-8DA2-40CD-B67A-9065D733B3FA}">
      <dgm:prSet/>
      <dgm:spPr/>
      <dgm:t>
        <a:bodyPr/>
        <a:lstStyle/>
        <a:p>
          <a:endParaRPr lang="en-IN"/>
        </a:p>
      </dgm:t>
    </dgm:pt>
    <dgm:pt modelId="{B7C6F245-DE9D-427B-BC7E-FE6EEBB472EF}" type="sibTrans" cxnId="{D77CB08F-8DA2-40CD-B67A-9065D733B3FA}">
      <dgm:prSet/>
      <dgm:spPr/>
      <dgm:t>
        <a:bodyPr/>
        <a:lstStyle/>
        <a:p>
          <a:endParaRPr lang="en-IN"/>
        </a:p>
      </dgm:t>
    </dgm:pt>
    <dgm:pt modelId="{DA6664E7-4BD2-443A-B314-00331F1D2D37}">
      <dgm:prSet/>
      <dgm:spPr/>
      <dgm:t>
        <a:bodyPr/>
        <a:lstStyle/>
        <a:p>
          <a:endParaRPr lang="en-IN" sz="1900" dirty="0"/>
        </a:p>
      </dgm:t>
    </dgm:pt>
    <dgm:pt modelId="{1889D1D9-19B0-4D8B-9350-0EEB1108FD41}" type="parTrans" cxnId="{6431547E-218B-45CA-ABC8-0D4E089D2A54}">
      <dgm:prSet/>
      <dgm:spPr/>
      <dgm:t>
        <a:bodyPr/>
        <a:lstStyle/>
        <a:p>
          <a:endParaRPr lang="en-IN"/>
        </a:p>
      </dgm:t>
    </dgm:pt>
    <dgm:pt modelId="{D7FB48C7-1BD9-4E3C-874F-C8FC46CCA41F}" type="sibTrans" cxnId="{6431547E-218B-45CA-ABC8-0D4E089D2A54}">
      <dgm:prSet/>
      <dgm:spPr/>
      <dgm:t>
        <a:bodyPr/>
        <a:lstStyle/>
        <a:p>
          <a:endParaRPr lang="en-IN"/>
        </a:p>
      </dgm:t>
    </dgm:pt>
    <dgm:pt modelId="{73703C5A-D5C2-4A23-BBFB-11CD597D4893}">
      <dgm:prSet custT="1"/>
      <dgm:spPr/>
      <dgm:t>
        <a:bodyPr/>
        <a:lstStyle/>
        <a:p>
          <a:r>
            <a:rPr lang="en-IN" sz="1800" dirty="0" smtClean="0"/>
            <a:t>Lean &amp; Six Sigma</a:t>
          </a:r>
          <a:endParaRPr lang="en-IN" sz="1800" dirty="0"/>
        </a:p>
      </dgm:t>
    </dgm:pt>
    <dgm:pt modelId="{A21CF3E9-BF9D-48B9-88A6-1D79D15CCF64}" type="parTrans" cxnId="{7422FE83-FD20-4D5C-B8EC-B38187725A28}">
      <dgm:prSet/>
      <dgm:spPr/>
      <dgm:t>
        <a:bodyPr/>
        <a:lstStyle/>
        <a:p>
          <a:endParaRPr lang="en-IN"/>
        </a:p>
      </dgm:t>
    </dgm:pt>
    <dgm:pt modelId="{A0C79A18-DE84-48C3-B2A3-44DBF5069336}" type="sibTrans" cxnId="{7422FE83-FD20-4D5C-B8EC-B38187725A28}">
      <dgm:prSet/>
      <dgm:spPr/>
      <dgm:t>
        <a:bodyPr/>
        <a:lstStyle/>
        <a:p>
          <a:endParaRPr lang="en-IN"/>
        </a:p>
      </dgm:t>
    </dgm:pt>
    <dgm:pt modelId="{9DF077FB-5395-4B90-832F-1377329B1AA5}">
      <dgm:prSet custT="1"/>
      <dgm:spPr/>
      <dgm:t>
        <a:bodyPr/>
        <a:lstStyle/>
        <a:p>
          <a:r>
            <a:rPr lang="en-IN" sz="1800" dirty="0" smtClean="0"/>
            <a:t>Theory of Constraints</a:t>
          </a:r>
          <a:endParaRPr lang="en-IN" sz="1800" dirty="0"/>
        </a:p>
      </dgm:t>
    </dgm:pt>
    <dgm:pt modelId="{50BBAB9F-F72A-4B8C-82C1-019300D9C15B}" type="parTrans" cxnId="{C7F80CDD-2C53-44B9-9A9C-C70341652D14}">
      <dgm:prSet/>
      <dgm:spPr/>
      <dgm:t>
        <a:bodyPr/>
        <a:lstStyle/>
        <a:p>
          <a:endParaRPr lang="en-IN"/>
        </a:p>
      </dgm:t>
    </dgm:pt>
    <dgm:pt modelId="{6418A0F9-369B-47D8-970B-C728B1F971DE}" type="sibTrans" cxnId="{C7F80CDD-2C53-44B9-9A9C-C70341652D14}">
      <dgm:prSet/>
      <dgm:spPr/>
      <dgm:t>
        <a:bodyPr/>
        <a:lstStyle/>
        <a:p>
          <a:endParaRPr lang="en-IN"/>
        </a:p>
      </dgm:t>
    </dgm:pt>
    <dgm:pt modelId="{03004BC6-48BF-4C5E-AA96-260F7CD20547}">
      <dgm:prSet custT="1"/>
      <dgm:spPr/>
      <dgm:t>
        <a:bodyPr/>
        <a:lstStyle/>
        <a:p>
          <a:r>
            <a:rPr lang="en-IN" sz="1800" dirty="0" smtClean="0"/>
            <a:t>Agile Manufacturing</a:t>
          </a:r>
          <a:endParaRPr lang="en-IN" sz="1800" dirty="0"/>
        </a:p>
      </dgm:t>
    </dgm:pt>
    <dgm:pt modelId="{B3311FE3-6A79-41F4-8531-C9AD7218B591}" type="parTrans" cxnId="{914BA7AE-9E29-44B4-B091-FA7308503F22}">
      <dgm:prSet/>
      <dgm:spPr/>
      <dgm:t>
        <a:bodyPr/>
        <a:lstStyle/>
        <a:p>
          <a:endParaRPr lang="en-IN"/>
        </a:p>
      </dgm:t>
    </dgm:pt>
    <dgm:pt modelId="{5A828F6C-96D0-427D-BD3B-546CC230F390}" type="sibTrans" cxnId="{914BA7AE-9E29-44B4-B091-FA7308503F22}">
      <dgm:prSet/>
      <dgm:spPr/>
      <dgm:t>
        <a:bodyPr/>
        <a:lstStyle/>
        <a:p>
          <a:endParaRPr lang="en-IN"/>
        </a:p>
      </dgm:t>
    </dgm:pt>
    <dgm:pt modelId="{99434329-1E85-4575-B9E1-6C6D3D07797A}">
      <dgm:prSet phldrT="[Text]" custT="1"/>
      <dgm:spPr/>
      <dgm:t>
        <a:bodyPr/>
        <a:lstStyle/>
        <a:p>
          <a:r>
            <a:rPr lang="en-IN" sz="1800" dirty="0" smtClean="0"/>
            <a:t>Warehouse management systems &amp; </a:t>
          </a:r>
          <a:r>
            <a:rPr lang="en-IN" sz="1800" dirty="0" err="1" smtClean="0"/>
            <a:t>RFID</a:t>
          </a:r>
          <a:r>
            <a:rPr lang="en-IN" sz="1800" dirty="0" smtClean="0"/>
            <a:t> solutions</a:t>
          </a:r>
          <a:endParaRPr lang="en-IN" sz="1800" dirty="0"/>
        </a:p>
      </dgm:t>
    </dgm:pt>
    <dgm:pt modelId="{8B2F8B9D-F751-4976-A3D9-B63975B85403}" type="parTrans" cxnId="{86447FC6-00B6-4A98-BEA8-8564098DB624}">
      <dgm:prSet/>
      <dgm:spPr/>
      <dgm:t>
        <a:bodyPr/>
        <a:lstStyle/>
        <a:p>
          <a:endParaRPr lang="en-IN"/>
        </a:p>
      </dgm:t>
    </dgm:pt>
    <dgm:pt modelId="{D9A2DF78-A908-46C6-A632-F1FC906F18C7}" type="sibTrans" cxnId="{86447FC6-00B6-4A98-BEA8-8564098DB624}">
      <dgm:prSet/>
      <dgm:spPr/>
      <dgm:t>
        <a:bodyPr/>
        <a:lstStyle/>
        <a:p>
          <a:endParaRPr lang="en-IN"/>
        </a:p>
      </dgm:t>
    </dgm:pt>
    <dgm:pt modelId="{68935C86-D06A-4366-B1EF-A4F98889A522}">
      <dgm:prSet phldrT="[Text]" custT="1"/>
      <dgm:spPr/>
      <dgm:t>
        <a:bodyPr/>
        <a:lstStyle/>
        <a:p>
          <a:r>
            <a:rPr lang="en-IN" sz="1800" dirty="0" smtClean="0"/>
            <a:t>4PL services</a:t>
          </a:r>
          <a:endParaRPr lang="en-IN" sz="1800" dirty="0"/>
        </a:p>
      </dgm:t>
    </dgm:pt>
    <dgm:pt modelId="{E679A40B-6F06-420D-8C84-A8F50A54060D}" type="parTrans" cxnId="{6A1E8708-8EA4-40FD-B381-AD673551B4C1}">
      <dgm:prSet/>
      <dgm:spPr/>
      <dgm:t>
        <a:bodyPr/>
        <a:lstStyle/>
        <a:p>
          <a:endParaRPr lang="en-IN"/>
        </a:p>
      </dgm:t>
    </dgm:pt>
    <dgm:pt modelId="{CEDAB75E-F003-49A0-82E6-5C49360EE9CD}" type="sibTrans" cxnId="{6A1E8708-8EA4-40FD-B381-AD673551B4C1}">
      <dgm:prSet/>
      <dgm:spPr/>
      <dgm:t>
        <a:bodyPr/>
        <a:lstStyle/>
        <a:p>
          <a:endParaRPr lang="en-IN"/>
        </a:p>
      </dgm:t>
    </dgm:pt>
    <dgm:pt modelId="{E0481D18-27C0-4827-817B-ACCAB50B9D2B}">
      <dgm:prSet custT="1"/>
      <dgm:spPr/>
      <dgm:t>
        <a:bodyPr/>
        <a:lstStyle/>
        <a:p>
          <a:r>
            <a:rPr lang="en-IN" sz="1800" dirty="0" smtClean="0"/>
            <a:t>Planning &amp; Scheduling</a:t>
          </a:r>
          <a:endParaRPr lang="en-IN" sz="1800" dirty="0"/>
        </a:p>
      </dgm:t>
    </dgm:pt>
    <dgm:pt modelId="{43689E16-7112-4E8B-A3E5-4440727EE012}" type="parTrans" cxnId="{4888D5BA-BCC8-423F-80A0-6A7DB6A66B35}">
      <dgm:prSet/>
      <dgm:spPr/>
      <dgm:t>
        <a:bodyPr/>
        <a:lstStyle/>
        <a:p>
          <a:endParaRPr lang="en-IN"/>
        </a:p>
      </dgm:t>
    </dgm:pt>
    <dgm:pt modelId="{5B175891-3FE4-436B-B39D-1E693DDC25C1}" type="sibTrans" cxnId="{4888D5BA-BCC8-423F-80A0-6A7DB6A66B35}">
      <dgm:prSet/>
      <dgm:spPr/>
      <dgm:t>
        <a:bodyPr/>
        <a:lstStyle/>
        <a:p>
          <a:endParaRPr lang="en-IN"/>
        </a:p>
      </dgm:t>
    </dgm:pt>
    <dgm:pt modelId="{5A64D400-C905-47BD-9170-CB7ADA6D24DA}">
      <dgm:prSet phldrT="[Text]" custT="1"/>
      <dgm:spPr/>
      <dgm:t>
        <a:bodyPr/>
        <a:lstStyle/>
        <a:p>
          <a:r>
            <a:rPr lang="en-IN" sz="1800" dirty="0" smtClean="0"/>
            <a:t>Supply chain design &amp; architecture</a:t>
          </a:r>
          <a:endParaRPr lang="en-IN" sz="1800" dirty="0"/>
        </a:p>
      </dgm:t>
    </dgm:pt>
    <dgm:pt modelId="{4E6C0014-9290-4A17-AA2C-3BB83DA81301}" type="parTrans" cxnId="{5E1A1755-CF5C-416C-9451-DCC4FCD934B0}">
      <dgm:prSet/>
      <dgm:spPr/>
      <dgm:t>
        <a:bodyPr/>
        <a:lstStyle/>
        <a:p>
          <a:endParaRPr lang="en-IN"/>
        </a:p>
      </dgm:t>
    </dgm:pt>
    <dgm:pt modelId="{8CA33219-BBA5-46BD-9C09-DF0B0B0E5B3D}" type="sibTrans" cxnId="{5E1A1755-CF5C-416C-9451-DCC4FCD934B0}">
      <dgm:prSet/>
      <dgm:spPr/>
      <dgm:t>
        <a:bodyPr/>
        <a:lstStyle/>
        <a:p>
          <a:endParaRPr lang="en-IN"/>
        </a:p>
      </dgm:t>
    </dgm:pt>
    <dgm:pt modelId="{44A80311-3BFB-4E8B-8781-5BE1E2179024}" type="pres">
      <dgm:prSet presAssocID="{5C38B1BC-1E98-4FEF-8642-BA39ED981A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91CCB74-1E18-464C-8C12-D9335947C1B8}" type="pres">
      <dgm:prSet presAssocID="{0A19DD37-5F59-4688-972C-7F34481C134F}" presName="composite" presStyleCnt="0"/>
      <dgm:spPr/>
    </dgm:pt>
    <dgm:pt modelId="{49DBA1F0-5A7A-4D04-B8B2-B65117E16F0C}" type="pres">
      <dgm:prSet presAssocID="{0A19DD37-5F59-4688-972C-7F34481C134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F2AC13B-0715-4578-A9A2-1F777DF80BAD}" type="pres">
      <dgm:prSet presAssocID="{0A19DD37-5F59-4688-972C-7F34481C134F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19B3B6A-B197-4B71-A89D-964D176F1DE0}" type="pres">
      <dgm:prSet presAssocID="{C7B818E5-28C2-4093-99B8-74A66B455A32}" presName="space" presStyleCnt="0"/>
      <dgm:spPr/>
    </dgm:pt>
    <dgm:pt modelId="{2E85BAF6-5975-480B-8F22-6447541902CD}" type="pres">
      <dgm:prSet presAssocID="{EFAB6362-20ED-4DAB-AE17-C1298B5F866D}" presName="composite" presStyleCnt="0"/>
      <dgm:spPr/>
    </dgm:pt>
    <dgm:pt modelId="{B1B488F0-9B89-42BC-ACC0-51ABFA7DE982}" type="pres">
      <dgm:prSet presAssocID="{EFAB6362-20ED-4DAB-AE17-C1298B5F866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5D56914-3843-4582-B499-2B9A6D8C5720}" type="pres">
      <dgm:prSet presAssocID="{EFAB6362-20ED-4DAB-AE17-C1298B5F866D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879032-DB7B-414C-B14B-54DC2A2DC6BE}" type="pres">
      <dgm:prSet presAssocID="{4927B78D-B7E6-4BB4-B92C-DD457FF0EC56}" presName="space" presStyleCnt="0"/>
      <dgm:spPr/>
    </dgm:pt>
    <dgm:pt modelId="{5D58A11A-7157-416E-99CD-116B7933FEB5}" type="pres">
      <dgm:prSet presAssocID="{E9B63700-C2A8-49C9-BD68-AA1E72BF7BD8}" presName="composite" presStyleCnt="0"/>
      <dgm:spPr/>
    </dgm:pt>
    <dgm:pt modelId="{A3594BA1-8A50-4295-98A9-8E29B5DB2C3C}" type="pres">
      <dgm:prSet presAssocID="{E9B63700-C2A8-49C9-BD68-AA1E72BF7BD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E57928A-2FCB-4216-8793-C555E4F3587D}" type="pres">
      <dgm:prSet presAssocID="{E9B63700-C2A8-49C9-BD68-AA1E72BF7BD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4B0B7A-60A6-454C-9A3F-B54BB799558A}" type="pres">
      <dgm:prSet presAssocID="{AA3A32AD-8411-4E0A-A61A-938936788111}" presName="space" presStyleCnt="0"/>
      <dgm:spPr/>
    </dgm:pt>
    <dgm:pt modelId="{199BF8EA-10CD-4483-AD7B-A23B8F75C3E2}" type="pres">
      <dgm:prSet presAssocID="{5DE25923-6CCC-4EB9-8CBC-347428B5086C}" presName="composite" presStyleCnt="0"/>
      <dgm:spPr/>
    </dgm:pt>
    <dgm:pt modelId="{75211F43-7ED6-4AE2-ABDB-3B1EAAB095DC}" type="pres">
      <dgm:prSet presAssocID="{5DE25923-6CCC-4EB9-8CBC-347428B5086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32546D6-0306-4884-BA4E-5E9E05C7E909}" type="pres">
      <dgm:prSet presAssocID="{5DE25923-6CCC-4EB9-8CBC-347428B5086C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E1A1755-CF5C-416C-9451-DCC4FCD934B0}" srcId="{0A19DD37-5F59-4688-972C-7F34481C134F}" destId="{5A64D400-C905-47BD-9170-CB7ADA6D24DA}" srcOrd="1" destOrd="0" parTransId="{4E6C0014-9290-4A17-AA2C-3BB83DA81301}" sibTransId="{8CA33219-BBA5-46BD-9C09-DF0B0B0E5B3D}"/>
    <dgm:cxn modelId="{49102E84-98D1-40D1-AE0F-4B13DFA93EF5}" type="presOf" srcId="{E9B63700-C2A8-49C9-BD68-AA1E72BF7BD8}" destId="{A3594BA1-8A50-4295-98A9-8E29B5DB2C3C}" srcOrd="0" destOrd="0" presId="urn:microsoft.com/office/officeart/2005/8/layout/hList1"/>
    <dgm:cxn modelId="{7AB9BD06-88B9-41B5-A105-DF00B2245D5D}" srcId="{5C38B1BC-1E98-4FEF-8642-BA39ED981A76}" destId="{5DE25923-6CCC-4EB9-8CBC-347428B5086C}" srcOrd="3" destOrd="0" parTransId="{A18B34C0-269E-4F66-8554-9A1F6116B1D1}" sibTransId="{63D29AAE-8B64-4F48-AA16-82F1C0DF6E8B}"/>
    <dgm:cxn modelId="{86447FC6-00B6-4A98-BEA8-8564098DB624}" srcId="{E9B63700-C2A8-49C9-BD68-AA1E72BF7BD8}" destId="{99434329-1E85-4575-B9E1-6C6D3D07797A}" srcOrd="2" destOrd="0" parTransId="{8B2F8B9D-F751-4976-A3D9-B63975B85403}" sibTransId="{D9A2DF78-A908-46C6-A632-F1FC906F18C7}"/>
    <dgm:cxn modelId="{FD3D60BD-E9C9-438B-92BB-99654FC7FB5E}" type="presOf" srcId="{99434329-1E85-4575-B9E1-6C6D3D07797A}" destId="{9E57928A-2FCB-4216-8793-C555E4F3587D}" srcOrd="0" destOrd="2" presId="urn:microsoft.com/office/officeart/2005/8/layout/hList1"/>
    <dgm:cxn modelId="{60C45395-9FFD-4616-B9FB-2FACBAADCDBE}" srcId="{5C38B1BC-1E98-4FEF-8642-BA39ED981A76}" destId="{E9B63700-C2A8-49C9-BD68-AA1E72BF7BD8}" srcOrd="2" destOrd="0" parTransId="{5F584C4B-312C-4A1C-B3B4-884F2CBA200D}" sibTransId="{AA3A32AD-8411-4E0A-A61A-938936788111}"/>
    <dgm:cxn modelId="{4B6CBC1C-97C8-4DB2-862B-CD3A891B7B1C}" type="presOf" srcId="{03004BC6-48BF-4C5E-AA96-260F7CD20547}" destId="{35D56914-3843-4582-B499-2B9A6D8C5720}" srcOrd="0" destOrd="3" presId="urn:microsoft.com/office/officeart/2005/8/layout/hList1"/>
    <dgm:cxn modelId="{CDA75F05-2D11-4CD4-8369-EAD70DB5DA61}" type="presOf" srcId="{EFAB6362-20ED-4DAB-AE17-C1298B5F866D}" destId="{B1B488F0-9B89-42BC-ACC0-51ABFA7DE982}" srcOrd="0" destOrd="0" presId="urn:microsoft.com/office/officeart/2005/8/layout/hList1"/>
    <dgm:cxn modelId="{6A78F622-9C6D-4D2C-A4B5-3F0710DF3ED6}" type="presOf" srcId="{B7C456AA-54A9-42C7-B8F3-5959FE5D34E0}" destId="{A32546D6-0306-4884-BA4E-5E9E05C7E909}" srcOrd="0" destOrd="0" presId="urn:microsoft.com/office/officeart/2005/8/layout/hList1"/>
    <dgm:cxn modelId="{6516C5F1-8184-4C3C-99DC-D7E69D8CB197}" srcId="{5DE25923-6CCC-4EB9-8CBC-347428B5086C}" destId="{B7C456AA-54A9-42C7-B8F3-5959FE5D34E0}" srcOrd="0" destOrd="0" parTransId="{58DC0D20-3E4D-4BDC-898B-88460FB4614A}" sibTransId="{158E6450-A52A-41F7-A4C1-FC01BFEBF771}"/>
    <dgm:cxn modelId="{4888D5BA-BCC8-423F-80A0-6A7DB6A66B35}" srcId="{EFAB6362-20ED-4DAB-AE17-C1298B5F866D}" destId="{E0481D18-27C0-4827-817B-ACCAB50B9D2B}" srcOrd="4" destOrd="0" parTransId="{43689E16-7112-4E8B-A3E5-4440727EE012}" sibTransId="{5B175891-3FE4-436B-B39D-1E693DDC25C1}"/>
    <dgm:cxn modelId="{1300E737-0FF3-49B4-B971-64D287B82AB0}" type="presOf" srcId="{5C38B1BC-1E98-4FEF-8642-BA39ED981A76}" destId="{44A80311-3BFB-4E8B-8781-5BE1E2179024}" srcOrd="0" destOrd="0" presId="urn:microsoft.com/office/officeart/2005/8/layout/hList1"/>
    <dgm:cxn modelId="{914BA7AE-9E29-44B4-B091-FA7308503F22}" srcId="{EFAB6362-20ED-4DAB-AE17-C1298B5F866D}" destId="{03004BC6-48BF-4C5E-AA96-260F7CD20547}" srcOrd="3" destOrd="0" parTransId="{B3311FE3-6A79-41F4-8531-C9AD7218B591}" sibTransId="{5A828F6C-96D0-427D-BD3B-546CC230F390}"/>
    <dgm:cxn modelId="{7B7508D3-5CEB-4CB4-A2D0-4A5A38C848BC}" srcId="{0A19DD37-5F59-4688-972C-7F34481C134F}" destId="{679A7764-D133-4E36-97E5-31E3323BC218}" srcOrd="3" destOrd="0" parTransId="{B8360EA8-525C-461E-B8C8-75F531DD64AC}" sibTransId="{4E3C5C82-CE30-42E4-BB6A-D629EF06851E}"/>
    <dgm:cxn modelId="{45B2D48F-D875-4E92-B307-E1F88F7502AC}" type="presOf" srcId="{0A19DD37-5F59-4688-972C-7F34481C134F}" destId="{49DBA1F0-5A7A-4D04-B8B2-B65117E16F0C}" srcOrd="0" destOrd="0" presId="urn:microsoft.com/office/officeart/2005/8/layout/hList1"/>
    <dgm:cxn modelId="{0E5BFC63-1A5E-4CB8-AB1A-75887660A536}" type="presOf" srcId="{31501CC9-3F48-483B-A817-FDCB97D3C90E}" destId="{9E57928A-2FCB-4216-8793-C555E4F3587D}" srcOrd="0" destOrd="1" presId="urn:microsoft.com/office/officeart/2005/8/layout/hList1"/>
    <dgm:cxn modelId="{1379DE5C-7DFF-4621-BD6D-FBEA1A0C370B}" srcId="{5C38B1BC-1E98-4FEF-8642-BA39ED981A76}" destId="{0A19DD37-5F59-4688-972C-7F34481C134F}" srcOrd="0" destOrd="0" parTransId="{CAC367B9-EFAA-47BB-BE27-F395CC1B01C5}" sibTransId="{C7B818E5-28C2-4093-99B8-74A66B455A32}"/>
    <dgm:cxn modelId="{6431547E-218B-45CA-ABC8-0D4E089D2A54}" srcId="{EFAB6362-20ED-4DAB-AE17-C1298B5F866D}" destId="{DA6664E7-4BD2-443A-B314-00331F1D2D37}" srcOrd="5" destOrd="0" parTransId="{1889D1D9-19B0-4D8B-9350-0EEB1108FD41}" sibTransId="{D7FB48C7-1BD9-4E3C-874F-C8FC46CCA41F}"/>
    <dgm:cxn modelId="{C7F80CDD-2C53-44B9-9A9C-C70341652D14}" srcId="{EFAB6362-20ED-4DAB-AE17-C1298B5F866D}" destId="{9DF077FB-5395-4B90-832F-1377329B1AA5}" srcOrd="2" destOrd="0" parTransId="{50BBAB9F-F72A-4B8C-82C1-019300D9C15B}" sibTransId="{6418A0F9-369B-47D8-970B-C728B1F971DE}"/>
    <dgm:cxn modelId="{27A76AA5-9C94-4443-A297-CD4AEA455D59}" srcId="{5C38B1BC-1E98-4FEF-8642-BA39ED981A76}" destId="{EFAB6362-20ED-4DAB-AE17-C1298B5F866D}" srcOrd="1" destOrd="0" parTransId="{F81BD5C8-74A4-452B-B5DD-B8087718A184}" sibTransId="{4927B78D-B7E6-4BB4-B92C-DD457FF0EC56}"/>
    <dgm:cxn modelId="{68DF7F9B-20F4-49C2-B151-7B560517131A}" type="presOf" srcId="{4F04BA6B-C329-41BC-B48A-CF6CA56D0FDB}" destId="{35D56914-3843-4582-B499-2B9A6D8C5720}" srcOrd="0" destOrd="0" presId="urn:microsoft.com/office/officeart/2005/8/layout/hList1"/>
    <dgm:cxn modelId="{D77CB08F-8DA2-40CD-B67A-9065D733B3FA}" srcId="{EFAB6362-20ED-4DAB-AE17-C1298B5F866D}" destId="{4F04BA6B-C329-41BC-B48A-CF6CA56D0FDB}" srcOrd="0" destOrd="0" parTransId="{06305861-5021-49AA-958D-ADE1BB975D8A}" sibTransId="{B7C6F245-DE9D-427B-BC7E-FE6EEBB472EF}"/>
    <dgm:cxn modelId="{8ABE23B3-8381-492E-AE60-C33310C0019F}" type="presOf" srcId="{5A64D400-C905-47BD-9170-CB7ADA6D24DA}" destId="{1F2AC13B-0715-4578-A9A2-1F777DF80BAD}" srcOrd="0" destOrd="1" presId="urn:microsoft.com/office/officeart/2005/8/layout/hList1"/>
    <dgm:cxn modelId="{B519259A-6DAB-4929-B8E6-7965E4D02AAF}" type="presOf" srcId="{73703C5A-D5C2-4A23-BBFB-11CD597D4893}" destId="{35D56914-3843-4582-B499-2B9A6D8C5720}" srcOrd="0" destOrd="1" presId="urn:microsoft.com/office/officeart/2005/8/layout/hList1"/>
    <dgm:cxn modelId="{060970AB-53D3-4CFE-917B-0BE6EE12AF69}" type="presOf" srcId="{9DF077FB-5395-4B90-832F-1377329B1AA5}" destId="{35D56914-3843-4582-B499-2B9A6D8C5720}" srcOrd="0" destOrd="2" presId="urn:microsoft.com/office/officeart/2005/8/layout/hList1"/>
    <dgm:cxn modelId="{BC897D69-D581-47EC-9F11-BBDE792BFA6F}" srcId="{E9B63700-C2A8-49C9-BD68-AA1E72BF7BD8}" destId="{31501CC9-3F48-483B-A817-FDCB97D3C90E}" srcOrd="1" destOrd="0" parTransId="{489A1C1D-2F36-440F-AA56-B0AA1297A110}" sibTransId="{B2C55721-33CC-4042-A540-C1D1A8D4474E}"/>
    <dgm:cxn modelId="{B2CF1E5B-7080-4868-9E3B-3C527DF9C521}" srcId="{0A19DD37-5F59-4688-972C-7F34481C134F}" destId="{F69B8E72-6A76-46CB-8537-142BDA793325}" srcOrd="2" destOrd="0" parTransId="{709BDF95-0142-4692-A498-40E875B4D089}" sibTransId="{5A743EB7-C360-481E-A2D2-535A5FEBBAD6}"/>
    <dgm:cxn modelId="{00054E56-EC38-4C02-B428-1C86D820B867}" type="presOf" srcId="{F69B8E72-6A76-46CB-8537-142BDA793325}" destId="{1F2AC13B-0715-4578-A9A2-1F777DF80BAD}" srcOrd="0" destOrd="2" presId="urn:microsoft.com/office/officeart/2005/8/layout/hList1"/>
    <dgm:cxn modelId="{6A1E8708-8EA4-40FD-B381-AD673551B4C1}" srcId="{5DE25923-6CCC-4EB9-8CBC-347428B5086C}" destId="{68935C86-D06A-4366-B1EF-A4F98889A522}" srcOrd="2" destOrd="0" parTransId="{E679A40B-6F06-420D-8C84-A8F50A54060D}" sibTransId="{CEDAB75E-F003-49A0-82E6-5C49360EE9CD}"/>
    <dgm:cxn modelId="{9BD0916E-F464-4AA8-AE6D-B0ED10229239}" srcId="{0A19DD37-5F59-4688-972C-7F34481C134F}" destId="{AFA0BB38-2822-4874-8925-1E8AAE755B94}" srcOrd="0" destOrd="0" parTransId="{4CB581F4-0AA8-47EB-AE2F-C2DE21DE4FD9}" sibTransId="{CF6C85E3-6CBE-4FFD-A114-17CE27DA7A79}"/>
    <dgm:cxn modelId="{BD357E85-8F1F-4AEB-8D96-94B50A12C62E}" type="presOf" srcId="{DA6664E7-4BD2-443A-B314-00331F1D2D37}" destId="{35D56914-3843-4582-B499-2B9A6D8C5720}" srcOrd="0" destOrd="5" presId="urn:microsoft.com/office/officeart/2005/8/layout/hList1"/>
    <dgm:cxn modelId="{472800DF-7715-4119-A0B9-11EECC9281A0}" type="presOf" srcId="{A2400D64-8131-43E9-AFF6-2A4F29A53505}" destId="{A32546D6-0306-4884-BA4E-5E9E05C7E909}" srcOrd="0" destOrd="1" presId="urn:microsoft.com/office/officeart/2005/8/layout/hList1"/>
    <dgm:cxn modelId="{5413C00A-3053-4BD1-92A9-A2F3FB5E7CF3}" type="presOf" srcId="{AFA0BB38-2822-4874-8925-1E8AAE755B94}" destId="{1F2AC13B-0715-4578-A9A2-1F777DF80BAD}" srcOrd="0" destOrd="0" presId="urn:microsoft.com/office/officeart/2005/8/layout/hList1"/>
    <dgm:cxn modelId="{8248738B-2D46-43D5-A4B5-014F62512107}" type="presOf" srcId="{68935C86-D06A-4366-B1EF-A4F98889A522}" destId="{A32546D6-0306-4884-BA4E-5E9E05C7E909}" srcOrd="0" destOrd="2" presId="urn:microsoft.com/office/officeart/2005/8/layout/hList1"/>
    <dgm:cxn modelId="{7422FE83-FD20-4D5C-B8EC-B38187725A28}" srcId="{EFAB6362-20ED-4DAB-AE17-C1298B5F866D}" destId="{73703C5A-D5C2-4A23-BBFB-11CD597D4893}" srcOrd="1" destOrd="0" parTransId="{A21CF3E9-BF9D-48B9-88A6-1D79D15CCF64}" sibTransId="{A0C79A18-DE84-48C3-B2A3-44DBF5069336}"/>
    <dgm:cxn modelId="{88060CE7-D268-4714-B6D2-0DEE3CC13738}" type="presOf" srcId="{966DD64E-D756-4BE8-849B-C24CCDCF072A}" destId="{9E57928A-2FCB-4216-8793-C555E4F3587D}" srcOrd="0" destOrd="0" presId="urn:microsoft.com/office/officeart/2005/8/layout/hList1"/>
    <dgm:cxn modelId="{F2E29373-38EC-4067-B392-7F25A0716D32}" type="presOf" srcId="{5DE25923-6CCC-4EB9-8CBC-347428B5086C}" destId="{75211F43-7ED6-4AE2-ABDB-3B1EAAB095DC}" srcOrd="0" destOrd="0" presId="urn:microsoft.com/office/officeart/2005/8/layout/hList1"/>
    <dgm:cxn modelId="{03AA1DC0-EDB9-4B6C-AE20-694F47377713}" type="presOf" srcId="{E0481D18-27C0-4827-817B-ACCAB50B9D2B}" destId="{35D56914-3843-4582-B499-2B9A6D8C5720}" srcOrd="0" destOrd="4" presId="urn:microsoft.com/office/officeart/2005/8/layout/hList1"/>
    <dgm:cxn modelId="{CF4D920B-9210-460B-B134-C29E7CB63D4F}" type="presOf" srcId="{679A7764-D133-4E36-97E5-31E3323BC218}" destId="{1F2AC13B-0715-4578-A9A2-1F777DF80BAD}" srcOrd="0" destOrd="3" presId="urn:microsoft.com/office/officeart/2005/8/layout/hList1"/>
    <dgm:cxn modelId="{AABE11C2-E53F-4B4C-8740-745809E7D225}" srcId="{E9B63700-C2A8-49C9-BD68-AA1E72BF7BD8}" destId="{966DD64E-D756-4BE8-849B-C24CCDCF072A}" srcOrd="0" destOrd="0" parTransId="{33162123-03C5-4146-B562-881E83D05B40}" sibTransId="{87F96285-E1A4-4FFD-9CF4-12D2F425109A}"/>
    <dgm:cxn modelId="{D4106F3C-219A-47FA-987D-D792EC934DDD}" srcId="{5DE25923-6CCC-4EB9-8CBC-347428B5086C}" destId="{A2400D64-8131-43E9-AFF6-2A4F29A53505}" srcOrd="1" destOrd="0" parTransId="{AF22F5AB-487C-4B47-8D26-4D95DE675AE4}" sibTransId="{3B798ED6-69E0-4440-AA61-C981C6494765}"/>
    <dgm:cxn modelId="{775C5243-4E9A-474B-8B65-36D4D0669130}" type="presParOf" srcId="{44A80311-3BFB-4E8B-8781-5BE1E2179024}" destId="{B91CCB74-1E18-464C-8C12-D9335947C1B8}" srcOrd="0" destOrd="0" presId="urn:microsoft.com/office/officeart/2005/8/layout/hList1"/>
    <dgm:cxn modelId="{48B99911-61E6-4E96-BC45-D97738398D77}" type="presParOf" srcId="{B91CCB74-1E18-464C-8C12-D9335947C1B8}" destId="{49DBA1F0-5A7A-4D04-B8B2-B65117E16F0C}" srcOrd="0" destOrd="0" presId="urn:microsoft.com/office/officeart/2005/8/layout/hList1"/>
    <dgm:cxn modelId="{154E4583-8C67-4A41-9356-092C1CFBDA51}" type="presParOf" srcId="{B91CCB74-1E18-464C-8C12-D9335947C1B8}" destId="{1F2AC13B-0715-4578-A9A2-1F777DF80BAD}" srcOrd="1" destOrd="0" presId="urn:microsoft.com/office/officeart/2005/8/layout/hList1"/>
    <dgm:cxn modelId="{864651D1-EB34-4573-9EE9-DB85697AB8AE}" type="presParOf" srcId="{44A80311-3BFB-4E8B-8781-5BE1E2179024}" destId="{A19B3B6A-B197-4B71-A89D-964D176F1DE0}" srcOrd="1" destOrd="0" presId="urn:microsoft.com/office/officeart/2005/8/layout/hList1"/>
    <dgm:cxn modelId="{E9AAA543-EDB9-4CAD-B6CA-BDD03C392DF6}" type="presParOf" srcId="{44A80311-3BFB-4E8B-8781-5BE1E2179024}" destId="{2E85BAF6-5975-480B-8F22-6447541902CD}" srcOrd="2" destOrd="0" presId="urn:microsoft.com/office/officeart/2005/8/layout/hList1"/>
    <dgm:cxn modelId="{A4E03A74-1476-4636-8530-8234769C02D0}" type="presParOf" srcId="{2E85BAF6-5975-480B-8F22-6447541902CD}" destId="{B1B488F0-9B89-42BC-ACC0-51ABFA7DE982}" srcOrd="0" destOrd="0" presId="urn:microsoft.com/office/officeart/2005/8/layout/hList1"/>
    <dgm:cxn modelId="{FDFA8B96-F8B2-4D33-BFF8-9AEC81D18CC3}" type="presParOf" srcId="{2E85BAF6-5975-480B-8F22-6447541902CD}" destId="{35D56914-3843-4582-B499-2B9A6D8C5720}" srcOrd="1" destOrd="0" presId="urn:microsoft.com/office/officeart/2005/8/layout/hList1"/>
    <dgm:cxn modelId="{09F2EF7E-8C32-4C4E-B196-63070DC2E141}" type="presParOf" srcId="{44A80311-3BFB-4E8B-8781-5BE1E2179024}" destId="{E0879032-DB7B-414C-B14B-54DC2A2DC6BE}" srcOrd="3" destOrd="0" presId="urn:microsoft.com/office/officeart/2005/8/layout/hList1"/>
    <dgm:cxn modelId="{F8A9A8C5-9708-4111-B561-0191A7AAFB1F}" type="presParOf" srcId="{44A80311-3BFB-4E8B-8781-5BE1E2179024}" destId="{5D58A11A-7157-416E-99CD-116B7933FEB5}" srcOrd="4" destOrd="0" presId="urn:microsoft.com/office/officeart/2005/8/layout/hList1"/>
    <dgm:cxn modelId="{92D6F511-F031-4E31-BD0C-66529A1EAA37}" type="presParOf" srcId="{5D58A11A-7157-416E-99CD-116B7933FEB5}" destId="{A3594BA1-8A50-4295-98A9-8E29B5DB2C3C}" srcOrd="0" destOrd="0" presId="urn:microsoft.com/office/officeart/2005/8/layout/hList1"/>
    <dgm:cxn modelId="{957684DC-0C9C-41C7-B155-494932C8804E}" type="presParOf" srcId="{5D58A11A-7157-416E-99CD-116B7933FEB5}" destId="{9E57928A-2FCB-4216-8793-C555E4F3587D}" srcOrd="1" destOrd="0" presId="urn:microsoft.com/office/officeart/2005/8/layout/hList1"/>
    <dgm:cxn modelId="{1536FE4D-1E59-4F55-81CC-3DECC20208D8}" type="presParOf" srcId="{44A80311-3BFB-4E8B-8781-5BE1E2179024}" destId="{094B0B7A-60A6-454C-9A3F-B54BB799558A}" srcOrd="5" destOrd="0" presId="urn:microsoft.com/office/officeart/2005/8/layout/hList1"/>
    <dgm:cxn modelId="{FCD15AC6-0FCC-496D-BAFB-BF94E066751F}" type="presParOf" srcId="{44A80311-3BFB-4E8B-8781-5BE1E2179024}" destId="{199BF8EA-10CD-4483-AD7B-A23B8F75C3E2}" srcOrd="6" destOrd="0" presId="urn:microsoft.com/office/officeart/2005/8/layout/hList1"/>
    <dgm:cxn modelId="{9C09BDA9-5A48-4642-914D-9691796E0FA0}" type="presParOf" srcId="{199BF8EA-10CD-4483-AD7B-A23B8F75C3E2}" destId="{75211F43-7ED6-4AE2-ABDB-3B1EAAB095DC}" srcOrd="0" destOrd="0" presId="urn:microsoft.com/office/officeart/2005/8/layout/hList1"/>
    <dgm:cxn modelId="{0CEC0B6F-7BBB-4B28-A969-D374FF3C3468}" type="presParOf" srcId="{199BF8EA-10CD-4483-AD7B-A23B8F75C3E2}" destId="{A32546D6-0306-4884-BA4E-5E9E05C7E9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BA1F0-5A7A-4D04-B8B2-B65117E16F0C}">
      <dsp:nvSpPr>
        <dsp:cNvPr id="0" name=""/>
        <dsp:cNvSpPr/>
      </dsp:nvSpPr>
      <dsp:spPr>
        <a:xfrm>
          <a:off x="3275" y="311228"/>
          <a:ext cx="1969777" cy="7592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err="1" smtClean="0"/>
            <a:t>SCM</a:t>
          </a:r>
          <a:r>
            <a:rPr lang="en-IN" sz="2100" kern="1200" dirty="0" smtClean="0"/>
            <a:t> Strategy &amp; Design</a:t>
          </a:r>
          <a:endParaRPr lang="en-IN" sz="2100" kern="1200" dirty="0"/>
        </a:p>
      </dsp:txBody>
      <dsp:txXfrm>
        <a:off x="3275" y="311228"/>
        <a:ext cx="1969777" cy="759299"/>
      </dsp:txXfrm>
    </dsp:sp>
    <dsp:sp modelId="{1F2AC13B-0715-4578-A9A2-1F777DF80BAD}">
      <dsp:nvSpPr>
        <dsp:cNvPr id="0" name=""/>
        <dsp:cNvSpPr/>
      </dsp:nvSpPr>
      <dsp:spPr>
        <a:xfrm>
          <a:off x="3275" y="1070528"/>
          <a:ext cx="1969777" cy="32425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err="1" smtClean="0"/>
            <a:t>SCM</a:t>
          </a:r>
          <a:r>
            <a:rPr lang="en-IN" sz="1800" kern="1200" dirty="0" smtClean="0"/>
            <a:t> strategy development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Supply chain design &amp; architecture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Demand &amp; Supply planning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Sales &amp; Operations planning</a:t>
          </a:r>
          <a:endParaRPr lang="en-IN" sz="1800" kern="1200" dirty="0"/>
        </a:p>
      </dsp:txBody>
      <dsp:txXfrm>
        <a:off x="3275" y="1070528"/>
        <a:ext cx="1969777" cy="3242531"/>
      </dsp:txXfrm>
    </dsp:sp>
    <dsp:sp modelId="{B1B488F0-9B89-42BC-ACC0-51ABFA7DE982}">
      <dsp:nvSpPr>
        <dsp:cNvPr id="0" name=""/>
        <dsp:cNvSpPr/>
      </dsp:nvSpPr>
      <dsp:spPr>
        <a:xfrm>
          <a:off x="2248822" y="311228"/>
          <a:ext cx="1969777" cy="7592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Manufacturing Operations </a:t>
          </a:r>
          <a:endParaRPr lang="en-IN" sz="2100" kern="1200" dirty="0"/>
        </a:p>
      </dsp:txBody>
      <dsp:txXfrm>
        <a:off x="2248822" y="311228"/>
        <a:ext cx="1969777" cy="759299"/>
      </dsp:txXfrm>
    </dsp:sp>
    <dsp:sp modelId="{35D56914-3843-4582-B499-2B9A6D8C5720}">
      <dsp:nvSpPr>
        <dsp:cNvPr id="0" name=""/>
        <dsp:cNvSpPr/>
      </dsp:nvSpPr>
      <dsp:spPr>
        <a:xfrm>
          <a:off x="2248822" y="1070528"/>
          <a:ext cx="1969777" cy="324253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Integration &amp; optimization of operations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Lean &amp; Six Sigma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Theory of Constraints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Agile Manufacturing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Planning &amp; Scheduling</a:t>
          </a:r>
          <a:endParaRPr lang="en-IN" sz="18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900" kern="1200" dirty="0"/>
        </a:p>
      </dsp:txBody>
      <dsp:txXfrm>
        <a:off x="2248822" y="1070528"/>
        <a:ext cx="1969777" cy="3242531"/>
      </dsp:txXfrm>
    </dsp:sp>
    <dsp:sp modelId="{A3594BA1-8A50-4295-98A9-8E29B5DB2C3C}">
      <dsp:nvSpPr>
        <dsp:cNvPr id="0" name=""/>
        <dsp:cNvSpPr/>
      </dsp:nvSpPr>
      <dsp:spPr>
        <a:xfrm>
          <a:off x="4494368" y="311228"/>
          <a:ext cx="1969777" cy="7592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Inventory Management</a:t>
          </a:r>
          <a:endParaRPr lang="en-IN" sz="2100" kern="1200" dirty="0"/>
        </a:p>
      </dsp:txBody>
      <dsp:txXfrm>
        <a:off x="4494368" y="311228"/>
        <a:ext cx="1969777" cy="759299"/>
      </dsp:txXfrm>
    </dsp:sp>
    <dsp:sp modelId="{9E57928A-2FCB-4216-8793-C555E4F3587D}">
      <dsp:nvSpPr>
        <dsp:cNvPr id="0" name=""/>
        <dsp:cNvSpPr/>
      </dsp:nvSpPr>
      <dsp:spPr>
        <a:xfrm>
          <a:off x="4494368" y="1070528"/>
          <a:ext cx="1969777" cy="324253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Integration &amp; optimization of Inventory across the supply chain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Inventory planning &amp; control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Warehouse management systems &amp; </a:t>
          </a:r>
          <a:r>
            <a:rPr lang="en-IN" sz="1800" kern="1200" dirty="0" err="1" smtClean="0"/>
            <a:t>RFID</a:t>
          </a:r>
          <a:r>
            <a:rPr lang="en-IN" sz="1800" kern="1200" dirty="0" smtClean="0"/>
            <a:t> solutions</a:t>
          </a:r>
          <a:endParaRPr lang="en-IN" sz="1800" kern="1200" dirty="0"/>
        </a:p>
      </dsp:txBody>
      <dsp:txXfrm>
        <a:off x="4494368" y="1070528"/>
        <a:ext cx="1969777" cy="3242531"/>
      </dsp:txXfrm>
    </dsp:sp>
    <dsp:sp modelId="{75211F43-7ED6-4AE2-ABDB-3B1EAAB095DC}">
      <dsp:nvSpPr>
        <dsp:cNvPr id="0" name=""/>
        <dsp:cNvSpPr/>
      </dsp:nvSpPr>
      <dsp:spPr>
        <a:xfrm>
          <a:off x="6739914" y="311228"/>
          <a:ext cx="1969777" cy="7592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Distribution Management</a:t>
          </a:r>
          <a:endParaRPr lang="en-IN" sz="2100" kern="1200" dirty="0"/>
        </a:p>
      </dsp:txBody>
      <dsp:txXfrm>
        <a:off x="6739914" y="311228"/>
        <a:ext cx="1969777" cy="759299"/>
      </dsp:txXfrm>
    </dsp:sp>
    <dsp:sp modelId="{A32546D6-0306-4884-BA4E-5E9E05C7E909}">
      <dsp:nvSpPr>
        <dsp:cNvPr id="0" name=""/>
        <dsp:cNvSpPr/>
      </dsp:nvSpPr>
      <dsp:spPr>
        <a:xfrm>
          <a:off x="6739914" y="1070528"/>
          <a:ext cx="1969777" cy="32425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Integration &amp; optimization of distribution network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Transport planning &amp; route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/>
            <a:t>4PL services</a:t>
          </a:r>
          <a:endParaRPr lang="en-IN" sz="1800" kern="1200" dirty="0"/>
        </a:p>
      </dsp:txBody>
      <dsp:txXfrm>
        <a:off x="6739914" y="1070528"/>
        <a:ext cx="1969777" cy="3242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7CD04-CF5C-445A-B052-E814ADE12892}" type="datetimeFigureOut">
              <a:rPr lang="en-IN" smtClean="0"/>
              <a:t>25/08/2014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7E582-0F4B-4AE0-A76A-AFDB385DB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62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7E582-0F4B-4AE0-A76A-AFDB385DB12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6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B7FCBD-7B16-4307-88E4-C91E33080290}" type="slidenum">
              <a:rPr lang="en-IN" smtClean="0"/>
              <a:pPr>
                <a:defRPr/>
              </a:pPr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19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0C7C-DB29-4871-A613-23D83E06A57B}" type="datetime1">
              <a:rPr lang="en-IN" smtClean="0"/>
              <a:t>25/08/2014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8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0EB8-7DC0-4DBD-B351-73D4AF5233E6}" type="datetime1">
              <a:rPr lang="en-IN" smtClean="0"/>
              <a:t>25/08/2014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92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761A-C4BB-4E44-9E77-DAFD23312E0C}" type="datetime1">
              <a:rPr lang="en-IN" smtClean="0"/>
              <a:t>25/08/2014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702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41B7-8139-4EDC-B20F-369A3DE32DE5}" type="datetime1">
              <a:rPr lang="en-IN" smtClean="0"/>
              <a:t>25/08/2014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94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EBE0A-0996-42CE-90A3-CB11DF7F7A68}" type="datetime1">
              <a:rPr lang="en-IN" smtClean="0"/>
              <a:t>25/08/2014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87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7627-CF62-44DE-B743-141D987D2DF3}" type="datetime1">
              <a:rPr lang="en-IN" smtClean="0"/>
              <a:t>25/08/2014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74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295F-6D5B-49CC-9E0B-993E713BA61B}" type="datetime1">
              <a:rPr lang="en-IN" smtClean="0"/>
              <a:t>25/08/2014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72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BFA5-FED1-4EC8-86A9-2B0C3D349AD7}" type="datetime1">
              <a:rPr lang="en-IN" smtClean="0"/>
              <a:t>25/08/2014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76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8D6D-81B7-41E9-AFF2-D152078E3218}" type="datetime1">
              <a:rPr lang="en-IN" smtClean="0"/>
              <a:t>25/08/2014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1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E7CF-C89B-46E5-A33E-1CF6E0C716A5}" type="datetime1">
              <a:rPr lang="en-IN" smtClean="0"/>
              <a:t>25/08/2014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68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CD32B-78E9-4D23-B418-93498D49DAD6}" type="datetime1">
              <a:rPr lang="en-IN" smtClean="0"/>
              <a:t>25/08/2014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62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70137-6C43-4099-BA2B-4E00332BF874}" type="datetime1">
              <a:rPr lang="en-IN" smtClean="0"/>
              <a:t>25/08/2014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90007-AB3D-42C0-9E78-F868EB536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51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13" Type="http://schemas.openxmlformats.org/officeDocument/2006/relationships/image" Target="../media/image32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11" Type="http://schemas.openxmlformats.org/officeDocument/2006/relationships/hyperlink" Target="http://www.google.co.in/url?sa=i&amp;rct=j&amp;q=&amp;esrc=s&amp;frm=1&amp;source=images&amp;cd=&amp;cad=rja&amp;docid=UBUAz-xQIlOf2M&amp;tbnid=9Ls4AgAhjXVA7M:&amp;ved=0CAUQjRw&amp;url=http://www.hblhrms.in/&amp;ei=GouwUavlCMW8rAes5oCwDw&amp;bvm=bv.47534661,d.bmk&amp;psig=AFQjCNGd8-WCrktaiOtYtZqK5A-EdcbdMg&amp;ust=1370610837463172" TargetMode="External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67976"/>
            <a:ext cx="9144000" cy="833032"/>
          </a:xfrm>
        </p:spPr>
        <p:txBody>
          <a:bodyPr>
            <a:normAutofit fontScale="90000"/>
          </a:bodyPr>
          <a:lstStyle/>
          <a:p>
            <a:r>
              <a:rPr lang="en-IN" sz="2000" b="1" dirty="0" smtClean="0">
                <a:latin typeface="Arial Black" panose="020B0A04020102020204" pitchFamily="34" charset="0"/>
              </a:rPr>
              <a:t>Capability Presentation</a:t>
            </a:r>
            <a:br>
              <a:rPr lang="en-IN" sz="2000" b="1" dirty="0" smtClean="0">
                <a:latin typeface="Arial Black" panose="020B0A04020102020204" pitchFamily="34" charset="0"/>
              </a:rPr>
            </a:br>
            <a:r>
              <a:rPr lang="en-IN" sz="2000" b="1" dirty="0" smtClean="0">
                <a:latin typeface="Arial Black" panose="020B0A04020102020204" pitchFamily="34" charset="0"/>
              </a:rPr>
              <a:t>by</a:t>
            </a:r>
            <a:br>
              <a:rPr lang="en-IN" sz="2000" b="1" dirty="0" smtClean="0">
                <a:latin typeface="Arial Black" panose="020B0A04020102020204" pitchFamily="34" charset="0"/>
              </a:rPr>
            </a:br>
            <a:r>
              <a:rPr lang="en-IN" sz="2000" b="1" dirty="0" smtClean="0">
                <a:latin typeface="Arial Black" panose="020B0A04020102020204" pitchFamily="34" charset="0"/>
              </a:rPr>
              <a:t>Zubin Poonawalla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27582" r="6236" b="13256"/>
          <a:stretch/>
        </p:blipFill>
        <p:spPr bwMode="auto">
          <a:xfrm>
            <a:off x="0" y="3501008"/>
            <a:ext cx="9144000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42815" r="4651" b="11396"/>
          <a:stretch/>
        </p:blipFill>
        <p:spPr bwMode="auto">
          <a:xfrm>
            <a:off x="0" y="7811"/>
            <a:ext cx="9144000" cy="266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2" t="12897" r="-618" b="8978"/>
          <a:stretch/>
        </p:blipFill>
        <p:spPr bwMode="auto">
          <a:xfrm>
            <a:off x="3275856" y="3580900"/>
            <a:ext cx="2509540" cy="64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3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899592" y="188640"/>
            <a:ext cx="6238336" cy="6480720"/>
            <a:chOff x="899592" y="188640"/>
            <a:chExt cx="6238336" cy="6480720"/>
          </a:xfrm>
        </p:grpSpPr>
        <p:grpSp>
          <p:nvGrpSpPr>
            <p:cNvPr id="3" name="Group 9"/>
            <p:cNvGrpSpPr/>
            <p:nvPr/>
          </p:nvGrpSpPr>
          <p:grpSpPr>
            <a:xfrm>
              <a:off x="899592" y="188640"/>
              <a:ext cx="6238336" cy="6480720"/>
              <a:chOff x="997960" y="188640"/>
              <a:chExt cx="6238336" cy="648072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997960" y="332656"/>
                <a:ext cx="6238336" cy="6264696"/>
                <a:chOff x="997960" y="332656"/>
                <a:chExt cx="6238336" cy="6264696"/>
              </a:xfrm>
            </p:grpSpPr>
            <p:pic>
              <p:nvPicPr>
                <p:cNvPr id="5" name="Picture 4" descr="stock-vector-pink-triangle-49718113.jpg"/>
                <p:cNvPicPr>
                  <a:picLocks noChangeAspect="1"/>
                </p:cNvPicPr>
                <p:nvPr/>
              </p:nvPicPr>
              <p:blipFill>
                <a:blip r:embed="rId2" cstate="print"/>
                <a:srcRect b="3851"/>
                <a:stretch>
                  <a:fillRect/>
                </a:stretch>
              </p:blipFill>
              <p:spPr>
                <a:xfrm>
                  <a:off x="997960" y="332656"/>
                  <a:ext cx="6238336" cy="6264696"/>
                </a:xfrm>
                <a:prstGeom prst="rect">
                  <a:avLst/>
                </a:prstGeom>
              </p:spPr>
            </p:pic>
            <p:sp>
              <p:nvSpPr>
                <p:cNvPr id="6" name="Oval 5"/>
                <p:cNvSpPr/>
                <p:nvPr/>
              </p:nvSpPr>
              <p:spPr>
                <a:xfrm>
                  <a:off x="2267744" y="1628800"/>
                  <a:ext cx="3816424" cy="37444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="1"/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3995936" y="188640"/>
                <a:ext cx="288032" cy="1296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995936" y="5373216"/>
                <a:ext cx="288032" cy="1296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/>
              </a:p>
            </p:txBody>
          </p:sp>
        </p:grpSp>
        <p:pic>
          <p:nvPicPr>
            <p:cNvPr id="4" name="Picture 3" descr="can-stock-photo_csp2561559.jpg"/>
            <p:cNvPicPr>
              <a:picLocks noChangeAspect="1"/>
            </p:cNvPicPr>
            <p:nvPr/>
          </p:nvPicPr>
          <p:blipFill>
            <a:blip r:embed="rId3" cstate="print">
              <a:lum bright="-3000" contrast="9000"/>
            </a:blip>
            <a:srcRect l="38458" t="29506" r="38458" b="44535"/>
            <a:stretch>
              <a:fillRect/>
            </a:stretch>
          </p:blipFill>
          <p:spPr>
            <a:xfrm>
              <a:off x="3059832" y="2276872"/>
              <a:ext cx="1872208" cy="222324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2708736" y="177281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Gotham Bold" pitchFamily="50" charset="0"/>
              </a:rPr>
              <a:t>SUPPLY CHAIN TRANSFORMATION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Gotham Bold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636183">
            <a:off x="1851379" y="3984897"/>
            <a:ext cx="218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Gotham Bold" pitchFamily="50" charset="0"/>
              </a:rPr>
              <a:t>PROJECT MANAGEMENT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Gotham Bold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8990479">
            <a:off x="3966335" y="3938565"/>
            <a:ext cx="232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Gotham Bold" pitchFamily="50" charset="0"/>
              </a:rPr>
              <a:t>OPERATIONAL </a:t>
            </a:r>
          </a:p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Gotham Bold" pitchFamily="50" charset="0"/>
              </a:rPr>
              <a:t>EXCELLENCE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52120" y="786190"/>
            <a:ext cx="349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cs typeface="Gotham Bold" pitchFamily="50" charset="0"/>
              </a:rPr>
              <a:t>Supply Chain Integration &amp; Optimization</a:t>
            </a:r>
            <a:endParaRPr lang="en-IN" sz="1600" b="1" dirty="0">
              <a:cs typeface="Gotham Bold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64696" y="1700808"/>
            <a:ext cx="3491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cs typeface="Gotham Bold" pitchFamily="50" charset="0"/>
              </a:rPr>
              <a:t>Critical Chain </a:t>
            </a:r>
          </a:p>
          <a:p>
            <a:pPr algn="ctr"/>
            <a:r>
              <a:rPr lang="en-IN" sz="1600" b="1" dirty="0" smtClean="0">
                <a:cs typeface="Gotham Bold" pitchFamily="50" charset="0"/>
              </a:rPr>
              <a:t>Project Management</a:t>
            </a:r>
          </a:p>
          <a:p>
            <a:pPr algn="ctr"/>
            <a:r>
              <a:rPr lang="en-IN" sz="1600" b="1" dirty="0" smtClean="0">
                <a:cs typeface="Gotham Bold" pitchFamily="50" charset="0"/>
              </a:rPr>
              <a:t>TOC</a:t>
            </a:r>
            <a:endParaRPr lang="en-IN" sz="1600" b="1" dirty="0">
              <a:cs typeface="Gotham Bold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36704" y="4458598"/>
            <a:ext cx="3491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Gotham Bold" pitchFamily="50" charset="0"/>
              </a:rPr>
              <a:t>Theory of Constraints</a:t>
            </a:r>
            <a:endParaRPr lang="en-IN" sz="1600" b="1" dirty="0" smtClean="0">
              <a:cs typeface="Gotham Bold" pitchFamily="50" charset="0"/>
            </a:endParaRPr>
          </a:p>
          <a:p>
            <a:pPr algn="ctr"/>
            <a:r>
              <a:rPr lang="en-IN" sz="1600" b="1" dirty="0" smtClean="0">
                <a:cs typeface="Gotham Bold" pitchFamily="50" charset="0"/>
              </a:rPr>
              <a:t>Lean &amp; Agile </a:t>
            </a:r>
          </a:p>
          <a:p>
            <a:pPr algn="ctr"/>
            <a:r>
              <a:rPr lang="en-IN" sz="1600" b="1" dirty="0" smtClean="0">
                <a:cs typeface="Gotham Bold" pitchFamily="50" charset="0"/>
              </a:rPr>
              <a:t>Manufacturing</a:t>
            </a:r>
          </a:p>
          <a:p>
            <a:pPr algn="ctr"/>
            <a:r>
              <a:rPr lang="en-IN" sz="1600" b="1" dirty="0" smtClean="0">
                <a:cs typeface="Gotham Bold" pitchFamily="50" charset="0"/>
              </a:rPr>
              <a:t>&amp; Six Sigma</a:t>
            </a:r>
            <a:endParaRPr lang="en-IN" sz="1600" b="1" dirty="0">
              <a:cs typeface="Gotham Bold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6449" y="3085459"/>
            <a:ext cx="349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Arial Black" panose="020B0A04020102020204" pitchFamily="34" charset="0"/>
                <a:cs typeface="Gotham Bold" pitchFamily="50" charset="0"/>
              </a:rPr>
              <a:t>4PL – Fourth Party Logistics</a:t>
            </a:r>
            <a:endParaRPr lang="en-IN" sz="1600" b="1" dirty="0">
              <a:latin typeface="Arial Black" panose="020B0A04020102020204" pitchFamily="34" charset="0"/>
              <a:cs typeface="Gotham Bold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68560" y="404664"/>
            <a:ext cx="349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cs typeface="Gotham Bold" pitchFamily="50" charset="0"/>
              </a:rPr>
              <a:t>Executive Education</a:t>
            </a:r>
          </a:p>
          <a:p>
            <a:pPr algn="ctr"/>
            <a:r>
              <a:rPr lang="en-IN" sz="1600" b="1" dirty="0" smtClean="0">
                <a:cs typeface="Gotham Bold" pitchFamily="50" charset="0"/>
              </a:rPr>
              <a:t> &amp; Training</a:t>
            </a:r>
            <a:endParaRPr lang="en-IN" sz="1600" b="1" dirty="0">
              <a:cs typeface="Gotham Bold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80528" y="6021288"/>
            <a:ext cx="298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cs typeface="Gotham Bold" pitchFamily="50" charset="0"/>
              </a:rPr>
              <a:t>Career Advisory </a:t>
            </a:r>
          </a:p>
          <a:p>
            <a:pPr algn="ctr"/>
            <a:r>
              <a:rPr lang="en-IN" sz="1600" b="1" dirty="0" smtClean="0">
                <a:cs typeface="Gotham Bold" pitchFamily="50" charset="0"/>
              </a:rPr>
              <a:t>&amp; Recruitment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900608" y="4509120"/>
            <a:ext cx="298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cs typeface="Gotham Bold" pitchFamily="50" charset="0"/>
              </a:rPr>
              <a:t>Media &amp;</a:t>
            </a:r>
          </a:p>
          <a:p>
            <a:pPr algn="ctr"/>
            <a:r>
              <a:rPr lang="en-IN" sz="1600" b="1" dirty="0" smtClean="0">
                <a:cs typeface="Gotham Bold" pitchFamily="50" charset="0"/>
              </a:rPr>
              <a:t>Events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828600" y="1556792"/>
            <a:ext cx="298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cs typeface="Gotham Bold" pitchFamily="50" charset="0"/>
              </a:rPr>
              <a:t>Research</a:t>
            </a:r>
          </a:p>
          <a:p>
            <a:pPr algn="ctr"/>
            <a:r>
              <a:rPr lang="en-IN" sz="1600" b="1" dirty="0" smtClean="0">
                <a:cs typeface="Gotham Bold" pitchFamily="50" charset="0"/>
              </a:rPr>
              <a:t> &amp; Analytics</a:t>
            </a:r>
          </a:p>
        </p:txBody>
      </p:sp>
      <p:sp>
        <p:nvSpPr>
          <p:cNvPr id="24" name="Rectangle 23"/>
          <p:cNvSpPr/>
          <p:nvPr/>
        </p:nvSpPr>
        <p:spPr>
          <a:xfrm rot="20864027">
            <a:off x="6496507" y="2879060"/>
            <a:ext cx="2376264" cy="900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Gotham Bold" pitchFamily="50" charset="0"/>
              </a:rPr>
              <a:t>CONSULTING</a:t>
            </a:r>
          </a:p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Gotham Bold" pitchFamily="50" charset="0"/>
              </a:rPr>
              <a:t>SERVICES</a:t>
            </a:r>
          </a:p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Gotham Bold" pitchFamily="50" charset="0"/>
              </a:rPr>
              <a:t>WE OFFER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Gotham Bold" pitchFamily="50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90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http://www.beingworldwide.com/siteimages/bm3%20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7167" y="5521037"/>
            <a:ext cx="2271696" cy="516427"/>
          </a:xfrm>
          <a:prstGeom prst="rect">
            <a:avLst/>
          </a:prstGeom>
          <a:noFill/>
        </p:spPr>
      </p:pic>
      <p:pic>
        <p:nvPicPr>
          <p:cNvPr id="5132" name="Picture 12" descr="http://upload.wikimedia.org/wikipedia/en/9/9a/Gulf_Oil_LP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3815" y="3197271"/>
            <a:ext cx="1085725" cy="1011909"/>
          </a:xfrm>
          <a:prstGeom prst="rect">
            <a:avLst/>
          </a:prstGeom>
          <a:noFill/>
        </p:spPr>
      </p:pic>
      <p:pic>
        <p:nvPicPr>
          <p:cNvPr id="5134" name="Picture 14" descr="http://greentechlead.com/admin/newses/Suzlon-250.jpg"/>
          <p:cNvPicPr>
            <a:picLocks noChangeAspect="1" noChangeArrowheads="1"/>
          </p:cNvPicPr>
          <p:nvPr/>
        </p:nvPicPr>
        <p:blipFill>
          <a:blip r:embed="rId4" cstate="print"/>
          <a:srcRect l="12115" t="36580" r="12770" b="36594"/>
          <a:stretch>
            <a:fillRect/>
          </a:stretch>
        </p:blipFill>
        <p:spPr bwMode="auto">
          <a:xfrm>
            <a:off x="2938843" y="2062609"/>
            <a:ext cx="1741169" cy="617842"/>
          </a:xfrm>
          <a:prstGeom prst="rect">
            <a:avLst/>
          </a:prstGeom>
          <a:noFill/>
        </p:spPr>
      </p:pic>
      <p:pic>
        <p:nvPicPr>
          <p:cNvPr id="5136" name="Picture 16" descr="http://www.icauv-2012.org/Logo_Min-of-Defence_Gvmt-India_CMJN_50x50mm_100dp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10744" y="2507129"/>
            <a:ext cx="1219676" cy="1219676"/>
          </a:xfrm>
          <a:prstGeom prst="rect">
            <a:avLst/>
          </a:prstGeom>
          <a:noFill/>
        </p:spPr>
      </p:pic>
      <p:sp>
        <p:nvSpPr>
          <p:cNvPr id="5138" name="AutoShape 18" descr="data:image/jpeg;base64,/9j/4AAQSkZJRgABAQAAAQABAAD/2wCEAAkGBhQSEBQUEBQUFBUWFhcWFxUYFhQXFBgVGhgXFxgXGBcYHSYeGBojGRQUHy8gIycpLCwsFR4xNTAqNSYrLCkBCQoKDgwOGg8PGCkcHx8pLCkpKSwpKSksKS4sKSwsLCkpLCwpKSkpLCkpKSwpKSkpKSkpLCksLCkpKSwpKSwsKf/AABEIANAA8wMBIgACEQEDEQH/xAAcAAABBAMBAAAAAAAAAAAAAAAHAAMFBgEECAL/xABIEAABAwIDBQQGBQkGBgMAAAABAAIDBBEFEiEGBxMxUSJBYXEUgZGhscEjMkJS0QgWFzNTVHKishUkJWLh8DRDc3SC8WSSk//EABoBAQEBAQEBAQAAAAAAAAAAAAABAgMEBQb/xAApEQACAgIBAgYCAgMAAAAAAAAAAQIREiEDEzEEFCJBUWEygUKRQ3Hw/9oADAMBAAIRAxEAPwAdXSuvSVl+lPJmebpXXqySDM83SuvVkrIMzzdK69JWSxmebpyGFzjZoJuprZ3ZGarcAwENv9a3wRj2Z3dwUzQ54BcOZP4rw83jFDUdnWMWwYYFu2qJ7FwytPW6ImC7p4I+1KA4p/ajenRUALA4SSD7DLGx8bIWY3vnr6m4pw2nZyv9q3W5XzpcnJyvZ00g3jCqSmbdwjYG97rBaNft9h1PbNPFf/LYn3Lm6eWWcuM9Q+QnUgONvYnsL2YMr8sbHSE9baBa8vJK5aRM1dB9l3yYa3/nX8mlYj3zYa7/AJxHm0oD47s86kMYlhA4hsLgD2aJzCNmTUucIYs2Ua2AV6Cq8kMt0H+j3i4bO6wnjv8A5rD4rcdhFBVNJaIn35lpauZcSwYRyCOVhid3WtqsQwSRawzSMIN/rG3usovDyauLsOaTph1x7czTy3MJynuBF9fNDnaDd/VUpu5hc3XtDp6k1gm9jEaU3e4VMf8Am/Hmidsvvjo6wcOe0LzoWv8Aqk9ASsRlycT1oupAPJ7vceaV0dtqd11PWDiU5EbyLgt+qT6uSDGO4DPRSFlQwgX0cOVuviF9Di8ZlqWjEo12NC6V1kEdyyvejjmebpXXqySozPN0rr0lZBmebpXXqyVkGZ5usrKSDM82KWqeyJZFMPs5WM2KVinsiWRMPsWM6pap7IkGJj9ixmxV12H3fvqnB8mkenr8V52G2OdVyguH0YOp6/6Iu47jtNhVJmeQABZrftOPRfK8Tz28Is9PHD3Z7qKqlwunzSubG0D1m3cAgttnvZqa8mOkvDByLuTnDzVd2m2lnxKUzVBLYgewwcrX6K9bBbuDOBJL2Wdw8F5lxqKyn/R1bvSKXs/sVJUOBY1zyebz8dUQot1UcED5qx9mtbmNzpp4dUVcLwaOBobG0CyEe/Xa0veyggOps6W3uHsuj5JS9KFJbYLIWCWpe6AHITlYLam/L8V0Fuy2QFPCJHjtuHf7UPt1uyHFma4jsM7+p0v/AL8Ee44w0ADkFOR16F7CPyBv8oEdqhA+875LQ3GOPpso7sr9PWpD8oD9ZQ/xO+Sj9x4/v0n8Lvkn+P8AZP5Fw3u7BCspjNA200QzC2mYDmEBIqoHK6RpIY7ts+PwXYBF+a503sbIeg1nHYPoJycw+y1x5hXilXpb0xJe5LQ7t462lbU4c/nzZezgR3HuVFxrZt8D8tRG5rh9q1r+sK07n9qDRVxppHfQz6tvyDu63wR1xjAoaqMtmY1wI0NtR5FM5cbxYpPZztsrvGqsNI7Rnp+VnG5A8Ea6TEaLG6SwLXXGrftsKFu3m7OWizSwAywcyLXIHQqlYNic1LI2poi5pB7TO4253HetdNTVw/oXWmWPbjYSXDZLjM+Bx0cO7zVda64uDdH/AGV2spsao3MkAz2tJEeYPUIObc7HPwqp1u6nkPYf3A35HoV18P4jF4y7GOSFq0QmqVinWi4BHIrORfWUb9zzWM2KVinsiWRXD7JkM6pWKeyJZEw+xkM2KSeyJJh9jI3eCUuCU5olos2c9jfBKXBKc0S0UsbG+CVuYRhLp5mxtHPn4D8VrOkaNTe3+tkW912zeSMzyDV3K/ReTxXNhGl3Z24YuTtlhpo4cMoy6QhrWNuT18Fz/tBjsuKVLp5SRC02jZraw5ad6tO+Ta81VUKGE/RsP0hHee8HyWd3eyoqZGkNtEzl0J6r53GklnL/AJnrlb9KKni+FSMjAkY6Nsg7L+7TUfBTOyu8Ssw0BrwKinHT6zfI80d8R2agnhEUrA5oFhpqPJDLaPc9JHmdROu082EAn1BafL1PzM4uP4lrw3evR1FNJLG8NexhcY3aOuB70DKWR9XPLUPuXTSENv8Ad6D3+xatbhTGVPCnY6J5H1WmzT6rfNbLZ3UksUsLc7I7Ax68rkk+u/NahDFOa2JSt4nRGw+AilpWNtqQCVYkJ8F3/wBM4BtRE+E3tpq0Drrqrrhu8Sgnvw6mM26m3xXm/wBnVA+3+j6Wg/jd8lHbkm/4hL5P+IW1vwxKKWShMT2vs918pBtyUZufxSOLEZRK4M0fq4gD3rr/AI/2Y/kH5Vzb/ZkV1DJER2rFzT3hwHcnMR29oYG3kqYwPO/wVOxrf3Rx5mwNfM4ciPqn5rkbAe/O0EHszUzrjrYHn6kf8E3p0zcNhnqZAHltiwG7iW+HigtPiPpddJUiHgteDdutiTa/Ne6HZlkkzY4oy9x1ALjlHjZelwc4qbdHLJJ4ln2p3r1WIB0VGzhQnQuI1cFXMMwCZsRyMMgbdznNtbqeaJuze6c6OqDYfdGjQPLvRHosEiiYWMaLEWOnMLMeRcf4d/kri5fkcwYdiclLK2spDYtPbaO8d4IR7p5afHMN1scw1Hex6E28TZA4XV8SME00x1H3SVjdxtOcOrmsLv7tUG3g093qTkSms1+xF08WQNRQSUdU+jnGrScjj3t7ltcEon769jxPTNrIB9LDZxI+0zn67aIW0FUJI2u7zzHiNCvb4Tmcli/Y8/PGnaPfBKXBKc0S0Xts82xvglLglOaJaK2NjfBKSc0WVLGzTzpZ1nhpcNeXqo9XTMZ0s3is8NZEadVDA39nsONRUxxjUXuR8Pn7EcNqsYZhuGveNCxmVo/zEWVE3OYYHzPlNuzy05ju+a0/ygMczSU9I06Eh77HqbWI96+byyznZ6IqkDvBaWSaTOdZJn6k88p7wultkMCbTUzGgWJAJQh3WYFxasEjsx2t6h+KPQCzN3pexUvcyvJNl6UVtRigp6SaUkDKxxBPK9jZYNHOu8DHBVYxK8WLYhlZl78ul/erxs7uvbV0QkLi2UnRxOiGez9G6V/ENs0smundc8vWF1HgNFwqeNgFrNF/PvW22lRmk3YDsW3V1UbrlnFGvcCbdb81WKvZAt7T4ntPLQED3Lqha89Cx4s9jXDxAWlytfYcUcnVOGxxOZnzg3FvrWv61svwpsr+Ti7/AC5r28bIh79sPjjlouGxrbvdewtflzWtuWa11ZM17Q7R/PXkV0XNUeyMYb7lSpNhXv1bE825XzEXVowjdHO9zXFrY9L6NF/aQjpDRMb9VrR5AJ4Bcnyt/RvEDG2G6sU+HyyxEmVgzXv3fa9yHGz+0MkE9NUB1hcNf36X1XU2I0glifGQCHNLbHlqFyhUYeYpqqnsLscSPUe5Iyu0w0u51nSzh7GuBuHNBB8xdOqobrcX9IwyAk3c0ZHeY5D2K3rmaIPbLZ1lbRywvFyW3aejhqCuXXUjhnp5LiSFxtp00H+/FdfLn3fNgXo+JR1DRZkwsbcs3LVdON0zMlaCJus2iGIYbkmIc9gMUgPeOQNvJBbG8KNDiM9MdGlxdH4g6j3H3KybocY9GxR8LjZs7R/9jqB8VK7/APB8klPVtHI5XWHcNbk+5WMunO0GlKJRM6WdZDEuGvpdZHm6ZjOlnWeGlw06qHTMZ0lnhpJ1UOmSHA8kuB5LPpA6JekDouFFsxwVh0VgTpoD8F69IHRIzix07j8Co1oJ7C7ukw/h0Idp2tR6ghNtXUek4zUyEANj7Fvn4cijfslBwsNjy/s8/tbdc80U2Z9VI83c98l//HN+K8cFbPRLSDJubw0Np3yDvcR7yURlVd2sTRh0RbbtC6tSwaEhxv2xXhYW5gF+K4Mv0tqiOg5v/qcxpID9Rzy4+PggKpsBhuarpmfWAYwkDuPO9vX710a1tggZukh/xJ5A0AGnQZGhHRal3IhLBWVhZKB3f0281B/G75KO3KD/ABGbyk+Kkt/X67D/AON3yUbuVeDiM3k829a1/EnuHMLKSSyURXPG8ihMWNv7IDZmXBHgNT7V0Mgpv0h4dZRz8w7Mwjp3D4+5aj3I+xLbi6ktjqIC4EMk069EVkEdzxDcSmDSQHx5i3xJufejcklTCEhzvywziYaZAbGJ4eNOaIygtuYQ/DqkEX+idp6lkpzrRVhjqKOoYR9YXdpz00+KN+9bDfScIl1tZrXjobaoA4Y8eiWPdIPV2wulKCmbPhbGO1a6G2v8K3NdmZic94I8yQtc619R7DZb3BWph1ozNHbRk8rR5B5C3PSB0XqgvSjjJ7McDyS4Cz6QOiXpA6LdGbMcFZS9IHRJKFmvZKyZ4yXHWcmctj1kiND5H4JnjLBn0PkfgpKWjUbs6Fwd1sKjP/xx/QFzfhzM0co5F0kgv5khdH7PPDsLit+wH9AXN9A+wlH+eX5rzQdM9PJ2JLD8XxOCJscNQWsaLNAvb4LY/ObF/wB6d/N+CK+x2x1JUUUMhjFy3XzUyd3VJ+zWdFqXyBD85cX/AHp3834KOxCarqJY3Vk3EyG4Bvf4LoAbuqT9mhTvf2eio6mlMAy5yc2qqasjyoqtK6rhndLRy8MuAHffkB3eSkfzlxf96d/N+Cmd2NLBUVskU7MxIBaelmhFb9HVJ+zVk1YipUtgQ/OXF/3p3834JfnNi/7073/gjd+jqk/ZrP6OqT9mFnRal8nP2KVtXPJCa6ozhjrtDr3v32XmlZUQVDpaOXhucNed7Hn6tFcN8mzMNLLR8EEZ3m/qtZed1OGRVVXM2dmY2db1WWrWJKlfchfzmxf96d7/AMFj85sX/enfzfgjh+jqk/ZrH6OqT9ms2i1L5Aj+cuL/AL07+b8FHYtU1lS6P0yfOGOu0G9+dza6P/6OqT9mhXvnwCCkkpRALOe658gQqqsNSruVSMVMVRxqSThuLQ3vvb1BSH5y4v8AvTv5vwVh3aYRFVVb2ztzAMBHgif+juk/ZhWTVkipV3Ah+c2L/vTv5vwXibaDFnNLXVJLSLEHNyPqRy/R1Sfs1F7TbB0kdJM/J9RhcNe8BZtFqXyAuHDXNgLCQXZsxOtuea2vkujtkj/hkP8A0lzThb80Nu7ie7OF05s9Hlw6IdIh8FqfsIXuznZg+mqf+5m/rKestTi2nqf+5m/rKd4xXeEvSeed2x6yVkzxkuMt5M57HrJJnjrKZMbNbOeqWc9U5kSyLjcjVobznqvL36HXuPwT2RIxp6gmg5bp6wTYVGM2a2ZpHeBysgRi9Jwq6shYbDObDzB/FEvcFidhUU7mgEEO5+ohVnfFhxp8WEtgWztHhbUA38VwWmetq0EbcniOfD8jnAmN5b42RDQH3HYwIa6amNu2Lg+PP5o7hGaW0ZQh/KGox6NTzDR7JCL+FkXlTN7eFGfCp2tbmc0Zh4WOp9igBFuwxPhYpEXaiQC/UEtA+IXSC5IwiuMTqadrrFjmtPfyPf7D7V1dh9YJYmSNNw5oIPmFWZj2NlYKysKGgNflA/rKH+J3yUduPP8AfpPJ/wAQpHf+PpKH+N3yUfuQH9/k8n/FX2M+4dQsrCyoaEUAN9Vc1+KxMabmOM5vAnUI/OcALlcwbU4r6Vi1VJpYdkW6N0uqjMuwQty2H3kllJ1HY9Xd8EXlRt02G8OizEdp5vfqryjKhKpb0sT4GF1DgLkty+1W1B7f/i4McFI0nM92Z1jyaNNR61Cgv2cpbmKM653XPhqF0VtFOaTCpC0i7IrAnyQh3cYPxa2MZbtjtf4/JXbfzi4iw4Qi+aZwAt0GuqrMx2rAthsxc1zydXPe4+ZJK2856pQUwa0NAtYJzIuyyR5ZSTY3nPVLOeqcyJZFbkS0N5z1STmRJLkLR7slZYSWMmenFGbJWWEkyYxRubF436Fi0Uh0ZL2HHu15n4Im78tn/SKBs0Yu6E5wRzykf7KDOLU5dHdv1mHMD5c0et2mPMxHCw19i5reFIDr3aHVc2bQAsOxcwy09XHoY3gO620Buf8AfNdV4ViTZ4Y5WEFr2tcPWLrmDaDAPQa6alkHYeSWO8DyV+3H7Y8JzqCoNje8Vz7vYncLQbUxXUokjexwuHNLSPMWT11E49tVTUbM1TK1nQX7R8goU5ZxDDzT1FVTlvaY42HO2U/gV0Fuq2nbNhcbpXgGL6NxPZAty5+CC21+0UVbifHo2Oa1wyvuOfVyh/QJc7YY5JCyR2YxtJHfz00VIjoTHN8WH0xsZeIddGdrUdxVKrvygXvsKSlN76lx0sq/g+6+Z4aWRZT95wzH/wBq2Uu5yVze3JY+HZ+ChSibV7XVWJyQGeJsbYnEixHetXZ7HqnD6p00DBIHAixIA1UvvG2OdQPphxHHivOlz3f+172H2a/tCaVhkczLfKAbclb0QnKTf9PGf71S6HkWlW7Ad9tBUWa9xheRqHCzQf4lW6zc5O1t435vAkn4qq4vu6njLjNBnAF7htjZQoaNrdqYo8OnnikY4BlmkEEXcLAetc7bM0rpHfVuZnkrSdRuOaFkr2ssC6NxJGneByUxgOOMoaqB0rHPiaACRz0PMIrRGdL4FRCKnjYNLNGnj3rfVb2Z2+pK1o4Eov8AcOjgrHdCniaYNaXONgAST4BcxbT436fiks32GdhvTS4/1RR317b+j0/osJvNNobHVre/2oabE7NmZ8cQFzcF/fr5+xCBU3R4Bw4nTOFi8m2nXVD7e9jPpWKtiabsgGtjpcc/kjFtDijMMw5z9BkZlaOriNFzhhznSF80ly+VxcT4f7+CqHsb9krLCVl0yZzxRmyVliySZMuKM2SWEkyYxR5t4pZfFYseiVj0WaZmzOVKyxY9ErHomy2Zy+K3tiNpjhle12vAls147gTpdaFj0TNVT52FpHP49xUaZVINu9HYxuJUYmgsZWDPG4faHO10BY5XkhzbsqITc6WN2k6Io7nt4uQigqzYg2jce/w1WxvT3aHOa2ib2ucjB3+KydCErN+VVJSshp47T2tJIe7uuOiqlPgdRWSZ5nPnkJ1uSWg37ytJ07ntPDFngjMNA63ei9uk2uopGCEgRTjucR2vIqkWyF/Q9J6I55OVzWl7WjTUa20Q7ocXkjDZm/rIH9oHvHf8vYutC0EW7iPcuad4uznoGIyAj6GoBLT3AnmPeoDoHZTGWVVJFNHazmi9u51tR7VMIFbjdqjDO+hmPMkx36juCOiFA1+UAPpKH+N3yUduP/4+Tyf8QpH8oH9ZQ/xu+Sj9x/8Ax8vk/wCIQgdVr4hUMjie+S2VrSTfoAthCzfntbwqdtHC76ScjNY6hl/mUKCOtrzV1087NAXZWNt1OnLyV5m3TzGkbLC4vc4Xcx2unWx0UVu62U41QxobYNN3Hqbd/qXREMQa0NHICw8kBybVYQ+GU3zU8jToRcA2+Cuuzu+mqpIzHWM4tm2ZJ420uVct72J4cyFwqAHTOHZDCM4PdfoEGsJhe6NoIJuTYHU2PL3fBCPQ7Hxqyc1EvalkPZae4E6I77utkhSQcSQdsi9z7SVD7vNgMtppxr3DwXje9vF9FZ6JSkGaQWJB1YOXtQpSd7m1Zr60U8JvDCe0QeyXd5VeaywsOQWtRUhjbrq46uPeSVsWPRaSMOR6ypW8Vix6JWPRXZizNvFLL4rFj0SseiUxZnL4pLFj0WE2LH7+CV/BPZm9EszeiwdKGb+CV/BPZm9EszeiChm/gknszeiWZvRCUR9dR57Ob2Xt1a4aEFFXdlvTEwFHX9mYDK15+q8ctb96HWZvQLUxCiZILt7Lx9V4vcH1IaQUdv8AdMJC6poLNfzLByPWyEVXRO4lngwztNg4Agk/JX/YLfA+mLabEdWg2bL0Hie9EbGtk6PFIuIzKSR2ZG299kAMdld8lTRhsdczixjQSD6wHj/qrXte+kx2gPosjDOwFzQTZ4tzCqWP7t6qlJs0TRX10ubdFTanCg03izU8g56uDdPJCmnHVSMlbKwFk9ORmHUNPMePP2rp3YfatmIUjJmkZrWe3vDgudaSj7bpJX8VzxbNawt81IbKbXPwiqL2Nc+nkHajGtj8kIi7b/8A9bQfxu+S0Nyf/Hy26P8AkoLb/eJDiklJw43sdG8lwda1j09i1NkNshhda+SSMvY4OsG/5kKdGY5jLKWnfNKbNY2/r7guYKzFHVtY+plPae4iJp7m9xt4Kc243iSYu5kUbXRQN1cDpc+NlCVeFh2QxvMfDFhYX00t3oQNOx8tLhtIJKmVjHOF9SMxt0Cqu1u/GSa8WGMPQyuHw7lRYMCMzs0jpKhxN+ZLfYOQV32c3ZSS2uwRM6Dn7e5ClHw3BZZ5s0l5pXG+tyAjHsTu4EVpZ9Xdw6eAVkwfZano2XOUWGrnfiUPNv8AfPq6mw7tP+qZRyHdogLFvJ3mR0EZgp7PqHCwaPs+aCdPA9z3TTkvlebknu8k5Q0faMs5MkztXOJvYnot7M3oEIxm6V/BPZm9EszeiEoZv4JX8E9mb0SzN6IKGb+CV/BPZm9EszeiChm/gknszeiygo1M48Es46heOAlwENnvOOoSzjqF44CXAQHvOPBLOOoXjgJcBAe848Es48F44CXAQHmphY8WeAR/vke5O4Nj1Xhzs1JK5zL3MRuR7F44CXBQUFrZjfnSz5WVbTBJyN/qX+StdRgFDWtzARvzfaYRfXyXO01C131mgrzStnpyDSTvZrfLmOXTyQUGTEty0TrmJ+U823v8lAV+56pbYxvzdRpb4KAwzfFicHZkYJgDqSNSPNWml/KA7Q41JI1veRcn2IQj3bqqnnkF/NZburqfuj2qxs3+UNtWVAPThf6rJ3+0P3Kj/wDL/VAQtHudmcbveW+At+CsGGbn4W6ynM7vUNV/lAtzfQUsj29XXb7lW8W304jKHCGIRNdoDa7ggDRTYBS0rb2Y0D7TiAqvtNvnoqQZYTx36jKzkD4lBfEKyrqiTV1D3A27IcbesckzDhrGfVaPPmhaJPaLbKtxJ15n8GLW0bbjTxCjqWjZGOyPXzPtTvBS4KCj3nCWceC8cBLgID3nHglnHgvHAS4CA95x1CWceC8cBLgID3nHglnHgvHAS4CA95x1CS8cBJALJ4e5LJ4e5SuZv3Uszfur19E55EVk8Pclk8PcpXM37qWZv3U6IyIrJ4e5O01E+Q2Y258lIZm/dUrs1iQhqGPA5Obe+ul7H3I+JUMivz4TIwgOZYnkNCvcuBzMbmcyw66I17c4OHupHMaP1xabADRzdP6VOY1g7JaWSLK25jIGgve2hv5hcHVGzneLBJnNzNZdvXQLUdEQbEI+7KRtiw3iStb2WPe64B0aNef8JQ62W2KlrI+M8Wzku6DtEn5rUUndkso+Xw9yWVEDHdgpKdheWktHM6EAeNuSdwvd86aHit15947lrGNWLB9BSuebMbc9AE5V4ZJH+sZl9iJdLsmaKWGR+gfIxouRqSeVvJbe+KAZaRrGi75XA2AB+ros0r0LBCIyeQ9y25cGla3M5hDeuiIuG7tXlrX26G1x81Z9r6fh4LNdozNh6C4OYJLFdi2AjJ4e5bsGBTPGZsZI66J2F4IGnRGvd2A6j1aNHkagHTKw/NanBRVkUgJO2dnHOM+5aUtO5ps4WPkui6DFmzSOj9FmjAzDPJE0Rmxtob3IPdohpt3hMf8AajYacC74w97Rya8kjl3EgA2XONN7DYPMnglk8EU4t1TyLnn5gfFQeIbHOhmZHI0tz/VJ5HyI0XRRg+xLKRk8PckI78h7kTpt2Dw5otz7wQf/AEo7HNjXUZY97TlLgM1wRfoSOSYw+RZTZMEla3MWWHXRaeTwR5r482CPIaC70Z1tBe9iOap1Ju3f6OJH2HZzG72tAFrkku5BZiovuUG+Tw9yWTw9ylnPZc5RcX0INwfI94WMzfurr0UZyIrJ4e5LJ4e5SuZv3Uszfup0RkRWTw9ySlczfurKdEZmeEPH2JcIePsWzwilwiu3mIGcTW4Q8fYlwh4+xbPCKXCKeYgMWa/CHj7F7gjGYc/YneEUmxFPMRJiw54HKJ6Sne4X7LHf+TRb4gqvYVtPxMcqYLksZEyMDu4jPpHHz7ZH/iFS8K3hVdJEIY4YpWgkhz3OBsTe2ndzULhVfPBUGpGV0rpXSuBJykuJJHW3asvDq2dQs7xaptNhUwbpntE0eMjgD/KXH1Jusme3Ay6huJOA0sLRdwJsHEeIBd7EN9ptsKrEY2RTRRRMZIJLsc4lxAcADfu7V/UveC7W1lEC2AskjJvw5OQPflcDdt1F2ASNgKWYURZWyOm1PakOY5C0ZgSdSAb81nd7UA0LnN1aJJbeLWnT3IdY1t/iFXGYssVMxws4xkl5aeYDjyB8EsF22qqKn9HhgikbdxzPc8EXAFrDyVbtMWM4JjNTXVkUlVK57WT5o2WAay7gLC3OwAGt+9XvehI1r6Eu5cZ39IQxwl0lPlc2xc1wda+hIN7eWikdptqqnEOG2eKKIROc4FjnEm4y2N/BbclaoiCPvK9INLC2je+PNMwPew2cGWcRqOQuAlteH/2FNxSS/wBHbmJ5k3bcnxVHod49fBEIhHDMGizXvLg4Acs2XR3d05LXxLb6uqKR9NNFCRI3K6UFwd9bNcN5eCxZSu08Qyt58h3I1buBajP/AFXf0sQeigIAHRT+E7fVVHGY4YYpQXF13ucCLhotp3dn3rvy8inGkZSphEwfHK6SoLZqRscIc4CTO7NYE5XZXC1jpyPeoPaTZWMYnTupjwZJs7nEc8zLHPr4E38lBO3uYhbSlpgeueQ+66r8+N1stU2rkkAlZpG1otGwfdDT3Hv6rhF07Rp0wmYsBDJCypq6yV5uWRwty5tRq8sAuL9SnN4x+hpTbX0lg8bFj7j3e5Umr3o4i5mVkNNG61uKMziPENJsCtPGduKyqijiliiHDex4kDnZnOYCNRy1BN/NL2hoIO87F56ekj9FeY3vmYzOACQ2xJtfrYLO2MhfgpdJq7JC4m32szLn2od7R7ZVVcxkcsMUbWPEgc1zi4kAixB07ynMT24q5qT0QwxCPKxnEDn5+yRrblc5UtJIgVcCyf2dFxSAzhAuLtG5RqSfBV/eRTGuwsSUkpMOkj2s5SxDQ+Nhzt4Kk1G29W6iNHwYix0ZiMmZ+ex77crpYBtpV0MHAiiimZckB7nDKDzAt3cz60vdlK9HTtAsL28lnhDx9ieZG4lxLQy7iQwEkNBNw0E6kDkvfCK93mInPFmtwh4+xLhDx9i2eEUuEU8xAYs1uEPH2JLZ4JWE8xAmLP/Z"/>
          <p:cNvSpPr>
            <a:spLocks noChangeAspect="1" noChangeArrowheads="1"/>
          </p:cNvSpPr>
          <p:nvPr/>
        </p:nvSpPr>
        <p:spPr bwMode="auto">
          <a:xfrm>
            <a:off x="63500" y="-535038"/>
            <a:ext cx="1685925" cy="1447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45" name="Picture 25" descr="http://2.bp.blogspot.com/-g7EqEFlwZ60/TeH92FyOQuI/AAAAAAAAAdU/6Hwbg9CQ7tM/s1600/ONGC-logo-A.gif"/>
          <p:cNvPicPr>
            <a:picLocks noChangeAspect="1" noChangeArrowheads="1"/>
          </p:cNvPicPr>
          <p:nvPr/>
        </p:nvPicPr>
        <p:blipFill>
          <a:blip r:embed="rId6" cstate="print"/>
          <a:srcRect t="17788" b="15507"/>
          <a:stretch>
            <a:fillRect/>
          </a:stretch>
        </p:blipFill>
        <p:spPr bwMode="auto">
          <a:xfrm>
            <a:off x="603920" y="1980483"/>
            <a:ext cx="1447800" cy="965755"/>
          </a:xfrm>
          <a:prstGeom prst="rect">
            <a:avLst/>
          </a:prstGeom>
          <a:noFill/>
        </p:spPr>
      </p:pic>
      <p:pic>
        <p:nvPicPr>
          <p:cNvPr id="5147" name="Picture 27" descr="http://topnews.in/files/polaris_logo_0.jpg"/>
          <p:cNvPicPr>
            <a:picLocks noChangeAspect="1" noChangeArrowheads="1"/>
          </p:cNvPicPr>
          <p:nvPr/>
        </p:nvPicPr>
        <p:blipFill>
          <a:blip r:embed="rId7" cstate="print"/>
          <a:srcRect t="21531" b="21052"/>
          <a:stretch>
            <a:fillRect/>
          </a:stretch>
        </p:blipFill>
        <p:spPr bwMode="auto">
          <a:xfrm>
            <a:off x="5392290" y="2090281"/>
            <a:ext cx="1714500" cy="622150"/>
          </a:xfrm>
          <a:prstGeom prst="rect">
            <a:avLst/>
          </a:prstGeom>
          <a:noFill/>
        </p:spPr>
      </p:pic>
      <p:pic>
        <p:nvPicPr>
          <p:cNvPr id="10244" name="Picture 4" descr="http://www.nisg.org/images/nisg_logo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4909" y="4543450"/>
            <a:ext cx="1064516" cy="541935"/>
          </a:xfrm>
          <a:prstGeom prst="rect">
            <a:avLst/>
          </a:prstGeom>
          <a:noFill/>
        </p:spPr>
      </p:pic>
      <p:pic>
        <p:nvPicPr>
          <p:cNvPr id="36870" name="Picture 6" descr="http://www.moneycontrol.com/news_image_files/Reliance-Industries_190.jpg"/>
          <p:cNvPicPr>
            <a:picLocks noChangeAspect="1" noChangeArrowheads="1"/>
          </p:cNvPicPr>
          <p:nvPr/>
        </p:nvPicPr>
        <p:blipFill>
          <a:blip r:embed="rId9" cstate="print"/>
          <a:srcRect l="3979" t="15916" r="4507" b="16443"/>
          <a:stretch>
            <a:fillRect/>
          </a:stretch>
        </p:blipFill>
        <p:spPr bwMode="auto">
          <a:xfrm>
            <a:off x="7110557" y="4202349"/>
            <a:ext cx="1656184" cy="1224136"/>
          </a:xfrm>
          <a:prstGeom prst="rect">
            <a:avLst/>
          </a:prstGeom>
          <a:noFill/>
        </p:spPr>
      </p:pic>
      <p:sp>
        <p:nvSpPr>
          <p:cNvPr id="36872" name="AutoShape 8" descr="data:image/jpeg;base64,/9j/4AAQSkZJRgABAQAAAQABAAD/2wCEAAkGBg8PEBUUEBIUFBUSFRUYFBgYFRgUFRgSFhcaFxQYFhkaHCYqGhklGxkYIDEgIycrLS44GB89NjAvNSYrLCkBCQoKDgwOGg8PGikkHyQsLSsuLiwsLyovNSs0LSwsMC01LTQvKTUsLywuKTAsLC0qLywsLSwsLCwsLCwpKSkpLP/AABEIAIYBDgMBIgACEQEDEQH/xAAcAAEAAgMBAQEAAAAAAAAAAAAABgcBBAUDAgj/xABFEAACAQMCBAMFBAYGCQUAAAABAgMABBEFEgYTITEiQVEHFGFxgTJykaEjQlJigvAIM0OSstEVFlNzdLGzweEkJjaDov/EABkBAQADAQEAAAAAAAAAAAAAAAABAgQDBf/EAC0RAAICAQMCBAQHAQAAAAAAAAABAhEDEiExBEETUYGhYbHB4RQiMkJx0fEF/9oADAMBAAIRAxEAPwC8aUpQClKUApSlAKUpQClKUApSlACa84rhH+ywOO+D1HzHlXpWreabFN9tckdmBKsPkw6igNrNKjtzaX9t4oJPeEHeOTG/Horjv9fzr60njKCdtjgwyZxtfp19Af8APFASClYzTNAZpWCawHB7EUB9UrGazQClKUApSlAKUpQClKUApSlAKUpQClKUApSlAKUpQClKUApSlAKUpQClKUAxXH17hiC8U7htfGA4HX6/tD4V2KxQFdjWb7SSYpUEyYJjyxUH02vg4Ge4IOM1vGz1jUI1dL+C1RhnEERnYeoMjsuT/CKlOoWcFyjRSYb1GRuUkdCPQ1Bo5bjR7jacvC5z8GHmR6OB5edXjPTwl8yOTVvPYetwCbrUruZj1BbBUH7rE9PgCKjeqewK7t/0lhd73XqoIMMg+Tqx6/hV32tykqB0IZWGQR6V6kVph12eHD9KRGlH584b9qep6Vce76kHkRGCyLJkzRg/rK36w8+uc+tX5ZXiTRrJGwZJFDIw7FWGQR9KrD2+cPRPZpdYAkhdUJ82jc42n5HqPr61IPYzKzaLbbiTjmgZ6+ETOAPkB0+ldupWPLhWeKp3TQWzom9KUrzSwpSlAKUpQClKUApSlAKUpQClKUApSlAKUpQClKUApSlAKUpQClKUBg1xeKeIFsoC3Qu2RGD5t6n4DvXaNVdq+/VdS5aHwIdmR2WNT42+ZP8A2q0Vb3MPXZ5YsdQ/VLZHE07Xri3n56sSzkl92cSDPiB/npVm29zb6rakevQjpujfyPz9PWtm64btpLcQFMIowuPtKf2gfWq9MVxot2DgsjefYSR+Y+Dj+eldHU+OTz8ay/8APac3qg+fg/M7vDd8+n3JtLg+Fz4D2G49iP3W7fOp3mo1xBp0eoWqywnLqu+IjzHcr/PnUS1r2wrBapFbrzr5/AEUFgr9gzAdz5hR1JquPFLJLTFHu6lVml7deIw6w6dAN80rozqOpGTiJfvM2Dj0HxFWRwnogsbKC3H9lGAx9XPVz9WJNQj2bezWWKU3+pEvduSyqTnllh1ZvLfg4wOg8qs4CtHUTjGMcMHaW7fm/sQvMzSlKxlhSlKAUpSgFKUoBSlKAUpSgFKUoBSlKAUpSgFKUoBSlKAUpSgFKVg0BzOJdQ93tZXHcIQv32GF/M1wvZvpAituaw8Ux6eojHRfxOT9RXz7QIX5KJzWbnSogXCBc56dlz+db6cFRlAklzduqgADnmIADyHJCHH1roq07swaPE6rU/2r3f2OvqWsW1spa4miiX1d1QfmagnEvH9heRtBbQ3F6x6KYImKq3k28jGAe9SO19nWlRtuFpG7ZzvkzK+fUs5JJ+tSCG3RBhFCj0AAH4CrJ447037f2bJQU04vgpyw02/uWSwe5kskbc0kYA5hJAOxWB6efnjvUm4S4JtdHvhHGpcTxkpLJhpN69WXIAx069BXW430hiFuoR+ltsN07sinJB9cdfxNbGq3AmtYbqP+yaOUfc7SD+6T+FWlmk46U6XkjH0sXibwy7cfx9uCR4rNYU5rNZzeKUpQClKUApSlAKUpQClKUApSlAKUpQClKUApSlAKUpQClKUApSlAKwazQ0BwtctBLdWmR0SR3P8ACnT8yK7gFeD24Lq3mu7H8WP8q2KmznCGmUn5v6IUpSoOh8uuRg+dcHRLARrPan7CljH/ALmYE4+jbx+FSCvA245gfz27T8RnI/n41JzlC5KXl8j401iYUz3CgH5jof8AlW1XyiY7fzmvqoOgpSlAKUpQClKUApSlAKUpQClKUApSlAKV5zzKilmIVVBLEnAAHUknyGKr7hj2qC61Se0mQxKdvuu9THIxAywcN2LAhlGAcfl0hinNNxXG5DdFi0rFVn7WOPNQ0d4DbmFkuBL0eNiymPZ+sHGQd/p5UxY5ZZKEeWG6LNpWhorTGBGndXdlViVTYviAOANx6fWtm7RyhEbBW/VJXcAfiMjP41zZJ7UqFcHajq901yLt4IxBK0KbIWy7KAd/ic+HDDp8+tR/hPj7U7zVZrGR7dRBzvGsLZPLcKOhk6Zzmu66eT1VX5VbIstWlcS6s9Rx+iuoM/v2zEf/AJlBqIR+1aa0vxY6nAiOSiiaFiYzzOiMUbqqnz6nH51WGGU70b0G6LKpXP1rW4LKB5rhwkcYySevXyAHmxPQCoxwzxHf6uDNAEtbTcVjZl5s8pU4Y4ztRc5HYnoe1Vjjk46u3mLJvSuRdWN4ATDdDdg4EsKsm7y/q9hA+tcHh/2iK901lfRi2u1OAuS0Unmpicgdx2BqVjck3HeibJrSoT7T+JbzTbUXFs0WA6qySRls7s9QQwwe3StvhO+vr6yhuHniRpkDFVgyBnyGZKnwn4fidroi96JXSoXxdrWqabA1wvu9zFEAZEKPDIFzgsG5jDHUdNtdLgnjGLVrXnxKybXaN1bqVkAB7+YwynPxqHikoa+3AvsSKlVRq3Hmqw60mnI9sVkeIBzCwYI4DHoJMFgM1K+N7/UrWBHsmieQvHHskj+28jbQVIcbTkjoelXeCUXFOvzboWSylVjwP7XedK1rqirbXIfauVMaMT2UhidrfM4ORirKcEjocdOh7/I1XLinilpkgnZ6UqE6VqGrPqc9tLJb8mBI3DrCwd1kztHVyARtIP8A5rgavx7qcGtx6eHtykjxDeYW3hZBk9OZgketWjglJ0q4v0Flq0rkSWd9jw3UWfLdb5GfjiQdPrUe1rja70oqdRgSSBjtNxb7gFc9g8TklR8Qxqkcbm6juyScUrS0rVobuFJrdxJHIMqw7ehHwIIII8sVEL72jNPe+46XGs0y55sr593iVftk7SC5BwMDHU4zSOOUm0lxz8BZPKVyYdOutvju23eqwxqvywQTj65+NRviHjK80iRGvY0mtJG28+FSjxt5CWMsQc+qkfLOMo43N6Y7sE6pWrpuoxXMSywuHjcZVgcgj+en0rarnxyBSlcbijUbuGE+5WzXEzAhBuREU46M5d16fAd6lLU6QNTV7p7m493hTmRw7XufFsBY9Yoc48WcbmGegC56PUD9sXCNxcIt9FDy5bYZkZJAWManKsMAeJD1znt8hU+4GtJorNFuUdZzl5y5Vt0znc7AqSCM/gAB2Fd6VAQQwyCCCD1yD3FaMeV4Mice3v8A6Q1aIj7MuOV1W0yxHPh2rOvbqR4XA9GwfwNQP+kc/isR6C5P4mL/ACry0bg7WdK1OSbT7N2ti5Gx5YQXgJztwZM5H6pPXoM9zU59ofBLa1Zx7RyZ4yWjEmOm4YeNyucA4HUZ7DvWyLxYOpjki1pfta7ld2qJhpX9RF/u0/witmoPwbreowW6w6jYziSEBFkiCypIg6KTtbo2O/8A27CQPrMzjEFrLu7ZlAiQfE5O4j7oNedODUmWM6AfFc/8U/8AgSqe4D5v+s17yigbN19sEjHNXPQEdaufTrI2sGDmR8s7lRgvIx3OVBPTqegz0GKqng7hXVbXWpL2eykEU7z5xJAzIsrblJVZPLoDitfTSioZbfbYiXYn+uza1Em62W0lwCWXbIHI/cy4BPwJHzqCcA2emapfNc3E8017Gd/JmVY1UqcAqgHi2Hyz09POrixVN8ZcAanDrC32lwBxlZDiRExL2kUh2HRl9P2jUdNKMlKDeltbPj0YkZ/pEyzCK0UZ5RaUv6cwBdmfoX/OrK4KjjXTrUR428iPbg5GNo8/OvHXuHYdWs+VdRtHuAYDI3xSAdCCpIJH4GuJwfa6hpMYtbiJrmBC3JnhIZ1QnOyWNiD37FcjHpioc1Pp441zFv1sVTJ5X5/9uJZdatzF0fkQFcd94mk2n59BVz3uvuq/orW5lfHhUIEyfizkBfmTUT0b2dTXF+dR1Uo0oIMMCEtHEF+xuY/bI79sZyfTDpJrDJzn5PYSVnn7bSf9D+LvzIc/PPX866fs4S6/0Ta7GhC8oYyjE/XDDNavtf0e+vrRbeztzKWkDO2+NFVV6jG9hkk4/A1ucBteWmnwwXVlMskIKeFoXBUE7WGJPTGc+YNS2vwqSavU3XoP3HO430DV7mIiR457cDMkEGbWRwvXoz8zcf3cqDitn2WcU6VcQciwjMBiG5om+0Qehfdk7+wyc57Zrs6trV9sItLCR3YEBpXhjjVsdC36QsR8FH4VHfZp7Mn0x5Li5kWS4lUjCDwqpIZwCcZJI+HYVGqLwtTdPsl9V9R3IrxGf/eEH3rf/p1aPFv2Lf8A4y0/6y1WHEHC2sXGuLfx2L8qOaFhmSAOY4iuTt5ncgHA+VTnjuXUJFt1srSSXZPDNIS8SALE4fZ4nGWOMHy+Ndc1SeJJr9O+/AXc9+OPZzaatGd4EcwHgmUDcMdg37S/A/SoBonHV/oE4s9XDSQ/2U3ViE7ZU/rp6j7Qq5rScugYoyEjqrY3D4HBI/A1zOKOFbbUrdoblcg9VYdHjfyZD5H8j51nw50l4eVXH3XxQa7o0+HryG4vLmaF1kR47baynKkYc/jVZcVf/L7f79t/hqa+zDgubSfeopDvRpFaJx+um3HUeTDsRUU4m4Y1ebXFvoLJzFFJCVzLArMsQAYgGTpnrjPwrTg0RyzSkq0tJvbsiHwXQKiHtYSM6Pd8zGAgK5/2gddmPjuxXeGpyYz7tNnHbMX4f1lQ3irh/U9a2wSKtnabg0gLLLcSFTkDCZVR/EeuPlWPAksilJ0k7LPgjXsgmuV0XUDFuLJzTAOpHM5OcL/FivH+jsql7tj1fEXUnJwSxP4mrc0PQYLG3SC3XbGg6DuST1YsfMk9ag54AuNMv2vdLxJHJkT2rNtJVjublMemQeoDY8xnBrY+phkWVcat16ditVRZIqEe2hR/oS5z5GDHz58Y/wCWakcWu5XLW9yp81MRJz6ZUkH5g4qI8W6JqGtlYNhtLMMGkaTBnlI6gKik7VH7xznHTp1ydOtOWMpbJNMs+DS/o/PKdOkD52CduVntgqC2P4s1aFc7QNCgsbdILddscY6eZJJyzE+ZJOa6NVz5FkySmlywlSFYxWaVxJMYrOKUoDGKiacR3100hsIIGhikaMSTSuhlkjbbII1VDhQwK7ye4PQjrUtqD6HfNpUclvNb3D7Z53heKJpVljmkaVeq52sC+0hsdvSgO7BxRCLZJ7rNrvO3ZL4WEuSCgH6xyDgrnPcdK2JOI7JY0lNxEI5TiN967GO0thWzg9FJ+lRl5boXFreX1uQojuUKRI07QGV0aIuqbiWKKAxUHBHoa0bbRJpZ4peQ4hk1VrhEZMFIRZtGJGT9TdKNwB6+IE4JoCWnjHTtqN71DiUlUO8dWDbSPh4iF646kCvu74qsIXKS3MKOGCFWcKQxCkA5++vXt4h61FNT4ekNtrO2AmS4l/RYXrIi28IXb6jfzPzr41XQJni1oiBi9xEqwnb1kxAQAnrhifxoCVvxTask/IuIHe3jd3BkAVQobq5GcICpBIzjB8xXPn49to5ZInPihtFuHK5KnO7wL0/dzk/tD444+v6HOXTlQtgaReRHauBzXWPYn3iQcCvSW0lW6cGKQ8/SIoUIQlechnZkZh0U4de+O9ASS34sszbxTvKkazDw7jglsZZQD1OPPp5VsXPEFpHCs7zxiJ9uyTeCrbvs7CPtZ8sVX08E7TWtyHvIIRZiDMdqskkc6OeYHikidgr4XDKMHYMnGK2tJ0x7M2s0kd08Cvelw8SvKr3DI0cxihXopKydApZeb1A64Al3DnEK3puSmwpBcGJGVtwdeVFJuz/9hH0rw03jS1mku0LCMWT7ZGY7V2hAzPk9AoJx19DXhwNCwN65heJZr1pIg6csmMwQLu2+QLK1R3UtNn5moLyZW3X1pdYCkrNaxCDmqjDoWOxhs7nHxoCd6XrlrdAm3lSXaQG2nJUkZG4dxkdRnvWrLrhXUFtSq7WtzLvzg7g+zbj0rl6afedUFzBFJHElq0UjvE0JkkaRWjUK4BOwB+uMfpOh71jV+HEutWjaeDmRLZuu5hlBIZQcZ9cUB1I+IM301uQoSG3im37v9o8ikHyAAjzn41tadxBaXOfd54pNoBO1wcKc4b7pwcN2OD6VBdf4NcSaglnAUSaxtwuxRh5FmlaRF3dCxTAwenUZrFlYzPLzU9+ungtLgKk9vDaxFnQYtyREhbcyr9nKjb3oCb2vEtnNJy4p43fDEKGzkL0Yr5NgkZx2rj2HHkTy20Mi7ZLqOZxjJUctwijt3Yk/3T8Kjmm21w9xp5HvLrbyHmKbNbW3tw1tJHsjGwMRuYebKPWt7TrOWCbTnkikwIryFsRsxSSaWMx7wB4VIU+I9BQEg0DjO1uViVpoVnlB/RCQFsjqVA8zjrjviti04kiELy3EsCKk0ke5ZMrlX2qpLAfpM9Coz16DNRdtClXT7BI4GWRL22kkAXDKvvG+Zm+mSfnXIm0O8Tkyn3iFIr+/ZzFCk0irMSIpgjo+VxlegJ8dAWN/rJZ8oTe8RcpmKh942bhnIz5EYOc9sV5anxBHHYTXcBWVYoJZUwfC/LRmxn5rioPBw67qGCXUwl1O2ldp4kjLLGFDSiJFXYmFA8Sgnb2qbcX2by6ddxxLueS1uFRQOpdomCgfEk0B0be4LxK/QFkDfAEjP4VFTxw7XFnbxC3aS5h5sjcyQxhfBgREJ49wckE7e3XvW9pXEHMRIfdrtGMe3c8DKgKp5t5dsfhUf0PQroLYLsaNo9ImhZiP6udvd9qtn9bwt/dNATO04js5pDFFcRPIN3hVwT4Th8Y77T0OO3nXRqq+FtGl/wDQxSNflrVkLRNbwxwwNGhDZnES8xO6jYxLZ6+dWoKAYpis0oBSlKAUpSgFKUoBSlKAUpSgFKUoBSlKAUpSgFKUoBSlKAUpSgFKUoBSlKAUpSgFKUoBSlKAUpSgFKUoD//Z"/>
          <p:cNvSpPr>
            <a:spLocks noChangeAspect="1" noChangeArrowheads="1"/>
          </p:cNvSpPr>
          <p:nvPr/>
        </p:nvSpPr>
        <p:spPr bwMode="auto">
          <a:xfrm>
            <a:off x="63500" y="142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1320151"/>
          </a:xfrm>
          <a:prstGeom prst="rect">
            <a:avLst/>
          </a:prstGeom>
        </p:spPr>
      </p:pic>
      <p:pic>
        <p:nvPicPr>
          <p:cNvPr id="1030" name="Picture 6" descr="http://www.hblhrms.in/image/HBL-logo.png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9"/>
          <a:stretch/>
        </p:blipFill>
        <p:spPr bwMode="auto">
          <a:xfrm>
            <a:off x="4393261" y="5444284"/>
            <a:ext cx="1998057" cy="81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Screen Clippi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52" y="4405789"/>
            <a:ext cx="1408320" cy="6795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12" y="3073199"/>
            <a:ext cx="1828800" cy="89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051720" y="260648"/>
            <a:ext cx="5256584" cy="70788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PARTNERS AND CLIENTS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20" name="Picture 4" descr="healthwar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39552" y="3425756"/>
            <a:ext cx="1512168" cy="544381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t="13854" r="2338" b="27709"/>
          <a:stretch/>
        </p:blipFill>
        <p:spPr bwMode="auto">
          <a:xfrm>
            <a:off x="5126959" y="4353579"/>
            <a:ext cx="1447068" cy="92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4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143000"/>
          </a:xfrm>
        </p:spPr>
        <p:txBody>
          <a:bodyPr>
            <a:noAutofit/>
          </a:bodyPr>
          <a:lstStyle/>
          <a:p>
            <a:r>
              <a:rPr lang="en-IN" sz="2400" b="1" dirty="0" smtClean="0">
                <a:latin typeface="Arial Black" panose="020B0A04020102020204" pitchFamily="34" charset="0"/>
              </a:rPr>
              <a:t>Integrated Supply Chain Management Solutions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04" y="1844824"/>
            <a:ext cx="8229600" cy="2232248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IN" dirty="0" smtClean="0"/>
              <a:t>	</a:t>
            </a:r>
            <a:endParaRPr lang="en-IN" b="1" dirty="0" smtClean="0"/>
          </a:p>
          <a:p>
            <a:pPr>
              <a:buNone/>
            </a:pPr>
            <a:r>
              <a:rPr lang="en-IN" dirty="0"/>
              <a:t>	</a:t>
            </a:r>
            <a:r>
              <a:rPr lang="en-IN" sz="3800" dirty="0" smtClean="0"/>
              <a:t>We </a:t>
            </a:r>
            <a:r>
              <a:rPr lang="en-IN" sz="3800" dirty="0"/>
              <a:t>bring hands-on years of industry experience to bear on your supply chain challenges to help make sure supply chain initiatives deliver results aligned with your company’s most important business goals</a:t>
            </a:r>
            <a:r>
              <a:rPr lang="en-IN" sz="3800" dirty="0" smtClean="0"/>
              <a:t>. We implement proven global supply chain models which have been constantly </a:t>
            </a:r>
            <a:r>
              <a:rPr lang="en-IN" sz="3800" dirty="0" smtClean="0"/>
              <a:t>developed.</a:t>
            </a:r>
            <a:endParaRPr lang="en-IN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26838" t="51797" r="36636" b="13750"/>
          <a:stretch>
            <a:fillRect/>
          </a:stretch>
        </p:blipFill>
        <p:spPr bwMode="auto">
          <a:xfrm>
            <a:off x="4211960" y="4149080"/>
            <a:ext cx="475252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4095070"/>
            <a:ext cx="4104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/>
            <a:r>
              <a:rPr lang="en-IN" dirty="0" smtClean="0"/>
              <a:t>Our consultative </a:t>
            </a:r>
            <a:r>
              <a:rPr lang="en-IN" dirty="0" smtClean="0"/>
              <a:t>&amp; </a:t>
            </a:r>
            <a:r>
              <a:rPr lang="en-IN" dirty="0" smtClean="0"/>
              <a:t>implementation support spans the </a:t>
            </a:r>
            <a:r>
              <a:rPr lang="en-IN" dirty="0" smtClean="0"/>
              <a:t>entire e-2-e supply chain</a:t>
            </a:r>
            <a:endParaRPr lang="en-IN" dirty="0" smtClean="0"/>
          </a:p>
          <a:p>
            <a:pPr marL="342900" indent="-163513">
              <a:buFont typeface="Arial" pitchFamily="34" charset="0"/>
              <a:buChar char="•"/>
            </a:pPr>
            <a:r>
              <a:rPr lang="en-IN" dirty="0" smtClean="0"/>
              <a:t>Supply Chain Strategy </a:t>
            </a:r>
            <a:r>
              <a:rPr lang="en-IN" dirty="0" smtClean="0"/>
              <a:t>&amp; Planning</a:t>
            </a:r>
            <a:endParaRPr lang="en-IN" dirty="0" smtClean="0"/>
          </a:p>
          <a:p>
            <a:pPr marL="342900" indent="-163513">
              <a:buFont typeface="Arial" pitchFamily="34" charset="0"/>
              <a:buChar char="•"/>
            </a:pPr>
            <a:r>
              <a:rPr lang="en-IN" dirty="0" smtClean="0"/>
              <a:t>Sourcing </a:t>
            </a:r>
            <a:r>
              <a:rPr lang="en-IN" dirty="0" smtClean="0"/>
              <a:t>&amp; </a:t>
            </a:r>
            <a:r>
              <a:rPr lang="en-IN" dirty="0" smtClean="0"/>
              <a:t>Procurement</a:t>
            </a:r>
          </a:p>
          <a:p>
            <a:pPr marL="342900" indent="-163513">
              <a:buFont typeface="Arial" pitchFamily="34" charset="0"/>
              <a:buChar char="•"/>
            </a:pPr>
            <a:r>
              <a:rPr lang="en-IN" dirty="0" smtClean="0"/>
              <a:t>Manufacturing Operations</a:t>
            </a:r>
          </a:p>
          <a:p>
            <a:pPr marL="342900" indent="-163513">
              <a:buFont typeface="Arial" pitchFamily="34" charset="0"/>
              <a:buChar char="•"/>
            </a:pPr>
            <a:r>
              <a:rPr lang="en-IN" dirty="0" smtClean="0"/>
              <a:t>Integrated Logistics, Inventory </a:t>
            </a:r>
            <a:r>
              <a:rPr lang="en-IN" dirty="0" smtClean="0"/>
              <a:t>&amp; </a:t>
            </a:r>
            <a:r>
              <a:rPr lang="en-IN" dirty="0" smtClean="0"/>
              <a:t>Warehouse Management</a:t>
            </a:r>
          </a:p>
          <a:p>
            <a:pPr marL="342900" indent="-163513">
              <a:buFont typeface="Arial" pitchFamily="34" charset="0"/>
              <a:buChar char="•"/>
            </a:pPr>
            <a:r>
              <a:rPr lang="en-IN" dirty="0" smtClean="0"/>
              <a:t>Customer Service Excellence</a:t>
            </a:r>
          </a:p>
          <a:p>
            <a:endParaRPr lang="en-IN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13339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7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2" y="1203982"/>
            <a:ext cx="8695957" cy="948726"/>
          </a:xfrm>
        </p:spPr>
        <p:txBody>
          <a:bodyPr>
            <a:noAutofit/>
          </a:bodyPr>
          <a:lstStyle/>
          <a:p>
            <a:r>
              <a:rPr lang="en-IN" sz="2400" b="1" dirty="0" smtClean="0">
                <a:latin typeface="Arial Black" panose="020B0A04020102020204" pitchFamily="34" charset="0"/>
              </a:rPr>
              <a:t>Operational Excellence for Manufacturing sector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5436096" y="3026856"/>
            <a:ext cx="3528392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TESLA : Theory of Constraints, Lean, Six Sigma, ERP Alignment 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– has, in double blind studies, been shown to deliver </a:t>
            </a:r>
            <a:r>
              <a:rPr kumimoji="0" lang="en-US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15 times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more results than Lean alone 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&amp; </a:t>
            </a:r>
            <a:r>
              <a:rPr kumimoji="0" lang="en-US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23 times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the results with Six Sigma alone. TESLA blends the Constraints Management (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ToC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),Lean, Six Sigma principles 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&amp; 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ERP systems to deliver significant bottom line returns FAST;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ROI is typically 10 to 1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. 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 descr="http://www.supplychaincentral.in/sites/default/files/pictures/Tesl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935184"/>
            <a:ext cx="4883649" cy="387819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11560" y="1988840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We offer continuous </a:t>
            </a:r>
            <a:r>
              <a:rPr lang="en-IN" dirty="0"/>
              <a:t>improvement (CI) </a:t>
            </a:r>
            <a:r>
              <a:rPr lang="en-IN" dirty="0" smtClean="0"/>
              <a:t>integrated solutions to for manufacturing operations centric organization. With our model, organizations can achieve real </a:t>
            </a:r>
            <a:r>
              <a:rPr lang="en-IN" dirty="0"/>
              <a:t>bottom line improvements </a:t>
            </a:r>
            <a:r>
              <a:rPr lang="en-IN" dirty="0" smtClean="0"/>
              <a:t>in </a:t>
            </a:r>
            <a:r>
              <a:rPr lang="en-IN" dirty="0"/>
              <a:t>real cost savings </a:t>
            </a:r>
            <a:r>
              <a:rPr lang="en-IN" dirty="0" smtClean="0"/>
              <a:t>&amp; </a:t>
            </a:r>
            <a:r>
              <a:rPr lang="en-IN" dirty="0" smtClean="0"/>
              <a:t>increased revenues.  </a:t>
            </a:r>
            <a:endParaRPr lang="en-IN" dirty="0"/>
          </a:p>
        </p:txBody>
      </p:sp>
      <p:pic>
        <p:nvPicPr>
          <p:cNvPr id="32772" name="Picture 4" descr="http://www.supplychaincentral.in/sites/default/files/pictures/TLSFigur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310742"/>
            <a:ext cx="2621890" cy="2286610"/>
          </a:xfrm>
          <a:prstGeom prst="rect">
            <a:avLst/>
          </a:prstGeom>
          <a:noFill/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384"/>
            <a:ext cx="9144000" cy="13432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1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2"/>
            <a:ext cx="9144000" cy="1277257"/>
          </a:xfrm>
        </p:spPr>
      </p:pic>
      <p:pic>
        <p:nvPicPr>
          <p:cNvPr id="1026" name="Picture 2" descr="http://www.supplychaincentral.in/sites/default/files/pictures/4PL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058988"/>
            <a:ext cx="2890292" cy="28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2073037"/>
            <a:ext cx="86509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SCMAS </a:t>
            </a:r>
            <a:r>
              <a:rPr lang="en-IN" dirty="0"/>
              <a:t>offers Fourth Party Logistics (4PL) services </a:t>
            </a:r>
            <a:r>
              <a:rPr lang="en-IN" dirty="0" smtClean="0"/>
              <a:t>, as </a:t>
            </a:r>
            <a:r>
              <a:rPr lang="en-IN" dirty="0"/>
              <a:t>a supply chain integrator, </a:t>
            </a:r>
            <a:r>
              <a:rPr lang="en-IN" dirty="0" smtClean="0"/>
              <a:t>we  assemble, manage the </a:t>
            </a:r>
            <a:r>
              <a:rPr lang="en-IN" dirty="0"/>
              <a:t>resources, capabilities, </a:t>
            </a:r>
            <a:r>
              <a:rPr lang="en-IN" dirty="0" smtClean="0"/>
              <a:t>&amp; </a:t>
            </a:r>
            <a:r>
              <a:rPr lang="en-IN" dirty="0"/>
              <a:t>technology with our complementary service providers to deliver a comprehensive supply chain solution for you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dirty="0"/>
              <a:t>Central to the 4PL’s success is a “best of breed” approach </a:t>
            </a:r>
            <a:endParaRPr lang="en-IN" dirty="0" smtClean="0"/>
          </a:p>
          <a:p>
            <a:r>
              <a:rPr lang="en-IN" dirty="0" smtClean="0"/>
              <a:t>to </a:t>
            </a:r>
            <a:r>
              <a:rPr lang="en-IN" dirty="0"/>
              <a:t>providing services </a:t>
            </a:r>
            <a:r>
              <a:rPr lang="en-IN" dirty="0" smtClean="0"/>
              <a:t>&amp; </a:t>
            </a:r>
            <a:r>
              <a:rPr lang="en-IN" dirty="0"/>
              <a:t>technology to our clients. </a:t>
            </a:r>
            <a:endParaRPr lang="en-IN" dirty="0" smtClean="0"/>
          </a:p>
          <a:p>
            <a:r>
              <a:rPr lang="en-IN" dirty="0" smtClean="0"/>
              <a:t>We </a:t>
            </a:r>
            <a:r>
              <a:rPr lang="en-IN" dirty="0"/>
              <a:t>can leverage the capabilities of the </a:t>
            </a:r>
            <a:r>
              <a:rPr lang="en-IN" dirty="0" smtClean="0"/>
              <a:t>3PL service </a:t>
            </a:r>
            <a:endParaRPr lang="en-IN" dirty="0" smtClean="0"/>
          </a:p>
          <a:p>
            <a:r>
              <a:rPr lang="en-IN" dirty="0" smtClean="0"/>
              <a:t>providers</a:t>
            </a:r>
            <a:r>
              <a:rPr lang="en-IN" dirty="0"/>
              <a:t>, technology service providers, </a:t>
            </a:r>
            <a:r>
              <a:rPr lang="en-IN" dirty="0" smtClean="0"/>
              <a:t>&amp; </a:t>
            </a:r>
            <a:r>
              <a:rPr lang="en-IN" dirty="0"/>
              <a:t>business </a:t>
            </a:r>
            <a:endParaRPr lang="en-IN" dirty="0" smtClean="0"/>
          </a:p>
          <a:p>
            <a:r>
              <a:rPr lang="en-IN" dirty="0" smtClean="0"/>
              <a:t>process </a:t>
            </a:r>
            <a:r>
              <a:rPr lang="en-IN" dirty="0"/>
              <a:t>managers to deliver a comprehensive supply </a:t>
            </a:r>
            <a:endParaRPr lang="en-IN" dirty="0" smtClean="0"/>
          </a:p>
          <a:p>
            <a:r>
              <a:rPr lang="en-IN" dirty="0" smtClean="0"/>
              <a:t>chain </a:t>
            </a:r>
            <a:r>
              <a:rPr lang="en-IN" dirty="0"/>
              <a:t>solution through a centralized point of contact. </a:t>
            </a:r>
            <a:endParaRPr lang="en-IN" dirty="0" smtClean="0"/>
          </a:p>
          <a:p>
            <a:r>
              <a:rPr lang="en-IN" dirty="0" smtClean="0"/>
              <a:t>SCMAS-4PL </a:t>
            </a:r>
            <a:r>
              <a:rPr lang="en-IN" dirty="0"/>
              <a:t>will integrate the client’s supply chain activities </a:t>
            </a:r>
            <a:endParaRPr lang="en-IN" dirty="0" smtClean="0"/>
          </a:p>
          <a:p>
            <a:r>
              <a:rPr lang="en-IN" dirty="0" smtClean="0"/>
              <a:t>&amp; </a:t>
            </a:r>
            <a:r>
              <a:rPr lang="en-IN" dirty="0"/>
              <a:t>supporting technologies across these “best of breed” </a:t>
            </a:r>
            <a:endParaRPr lang="en-IN" dirty="0" smtClean="0"/>
          </a:p>
          <a:p>
            <a:r>
              <a:rPr lang="en-IN" dirty="0"/>
              <a:t>s</a:t>
            </a:r>
            <a:r>
              <a:rPr lang="en-IN" dirty="0" smtClean="0"/>
              <a:t>ervice </a:t>
            </a:r>
            <a:r>
              <a:rPr lang="en-IN" dirty="0"/>
              <a:t>providers, with our capabilities.</a:t>
            </a:r>
          </a:p>
          <a:p>
            <a:endParaRPr lang="en-IN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79512" y="1393612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Black" panose="020B0A04020102020204" pitchFamily="34" charset="0"/>
              </a:rPr>
              <a:t>SCMAS-4PL </a:t>
            </a:r>
            <a:r>
              <a:rPr lang="en-US" sz="2000" b="1" dirty="0" smtClean="0">
                <a:latin typeface="Arial Black" panose="020B0A04020102020204" pitchFamily="34" charset="0"/>
              </a:rPr>
              <a:t>Services : Fourth Party Logistics Model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53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10737" t="22500" r="9889" b="7500"/>
          <a:stretch>
            <a:fillRect/>
          </a:stretch>
        </p:blipFill>
        <p:spPr bwMode="auto">
          <a:xfrm>
            <a:off x="4849745" y="4833156"/>
            <a:ext cx="2530567" cy="147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68952" cy="648072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latin typeface="Arial Black" panose="020B0A04020102020204" pitchFamily="34" charset="0"/>
                <a:ea typeface="Tahoma" pitchFamily="34" charset="0"/>
                <a:cs typeface="Arial" pitchFamily="34" charset="0"/>
              </a:rPr>
              <a:t>State of the art solutions in </a:t>
            </a:r>
            <a:r>
              <a:rPr lang="en-US" sz="1800" b="1" dirty="0" err="1" smtClean="0">
                <a:latin typeface="Arial Black" panose="020B0A04020102020204" pitchFamily="34" charset="0"/>
                <a:ea typeface="Tahoma" pitchFamily="34" charset="0"/>
                <a:cs typeface="Arial" pitchFamily="34" charset="0"/>
              </a:rPr>
              <a:t>SCM</a:t>
            </a:r>
            <a:r>
              <a:rPr lang="en-US" sz="1800" b="1" dirty="0" smtClean="0">
                <a:latin typeface="Arial Black" panose="020B0A04020102020204" pitchFamily="34" charset="0"/>
                <a:ea typeface="Tahoma" pitchFamily="34" charset="0"/>
                <a:cs typeface="Arial" pitchFamily="34" charset="0"/>
              </a:rPr>
              <a:t> &amp; Project Management</a:t>
            </a:r>
            <a:endParaRPr lang="en-IN" sz="1800" b="1" dirty="0">
              <a:latin typeface="Arial Black" panose="020B0A04020102020204" pitchFamily="34" charset="0"/>
              <a:ea typeface="Tahoma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2"/>
          <a:stretch>
            <a:fillRect/>
          </a:stretch>
        </p:blipFill>
        <p:spPr>
          <a:xfrm>
            <a:off x="611560" y="836712"/>
            <a:ext cx="4536504" cy="3378370"/>
          </a:xfrm>
          <a:prstGeom prst="rect">
            <a:avLst/>
          </a:prstGeom>
        </p:spPr>
      </p:pic>
      <p:pic>
        <p:nvPicPr>
          <p:cNvPr id="6" name="Picture 2" descr="http://www.supplychaincentral.in/sites/default/files/pictures/BeingManagement3_logo-we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4744"/>
            <a:ext cx="187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12160" y="2790744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Arial Black" panose="020B0A04020102020204" pitchFamily="34" charset="0"/>
              </a:rPr>
              <a:t>Single Project </a:t>
            </a:r>
            <a:r>
              <a:rPr lang="en-US" sz="1050" dirty="0" err="1" smtClean="0">
                <a:latin typeface="Arial Black" panose="020B0A04020102020204" pitchFamily="34" charset="0"/>
              </a:rPr>
              <a:t>Mgmt</a:t>
            </a:r>
            <a:r>
              <a:rPr lang="en-US" sz="1050" dirty="0" smtClean="0">
                <a:latin typeface="Arial Black" panose="020B0A04020102020204" pitchFamily="34" charset="0"/>
              </a:rPr>
              <a:t> Chart</a:t>
            </a:r>
            <a:endParaRPr lang="en-IN" sz="1050" dirty="0">
              <a:latin typeface="Arial Black" panose="020B0A04020102020204" pitchFamily="34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 t="15744"/>
          <a:stretch>
            <a:fillRect/>
          </a:stretch>
        </p:blipFill>
        <p:spPr bwMode="auto">
          <a:xfrm>
            <a:off x="7183612" y="3861048"/>
            <a:ext cx="1780876" cy="280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/>
          <a:srcRect l="4333" t="9968" r="3021"/>
          <a:stretch>
            <a:fillRect/>
          </a:stretch>
        </p:blipFill>
        <p:spPr bwMode="auto">
          <a:xfrm>
            <a:off x="117246" y="4176464"/>
            <a:ext cx="4598770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5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.jpg"/>
          <p:cNvPicPr>
            <a:picLocks noChangeAspect="1"/>
          </p:cNvPicPr>
          <p:nvPr/>
        </p:nvPicPr>
        <p:blipFill>
          <a:blip r:embed="rId2" cstate="print"/>
          <a:srcRect l="14471" t="14008" r="20167" b="8596"/>
          <a:stretch>
            <a:fillRect/>
          </a:stretch>
        </p:blipFill>
        <p:spPr>
          <a:xfrm>
            <a:off x="0" y="0"/>
            <a:ext cx="9144000" cy="1440160"/>
          </a:xfrm>
          <a:prstGeom prst="rect">
            <a:avLst/>
          </a:prstGeom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b="19995"/>
          <a:stretch>
            <a:fillRect/>
          </a:stretch>
        </p:blipFill>
        <p:spPr bwMode="auto">
          <a:xfrm>
            <a:off x="1" y="1412776"/>
            <a:ext cx="9006144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808"/>
            <a:ext cx="9144000" cy="1395968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Great Potential - Battery Manufacturing Industry - </a:t>
            </a:r>
            <a:r>
              <a:rPr lang="en-US" sz="40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</a:t>
            </a:r>
            <a:r>
              <a:rPr lang="en-US" sz="4000" b="1" dirty="0" smtClean="0">
                <a:solidFill>
                  <a:srgbClr val="00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IA</a:t>
            </a:r>
            <a:endParaRPr lang="en-IN" sz="4000" b="1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8964488" cy="5112568"/>
          </a:xfrm>
        </p:spPr>
        <p:txBody>
          <a:bodyPr>
            <a:noAutofit/>
          </a:bodyPr>
          <a:lstStyle/>
          <a:p>
            <a:pPr algn="just"/>
            <a:r>
              <a:rPr lang="en-IN" sz="2750" dirty="0" smtClean="0"/>
              <a:t>According to </a:t>
            </a:r>
            <a:r>
              <a:rPr lang="en-IN" sz="2750" dirty="0" err="1" smtClean="0"/>
              <a:t>Lucintel's</a:t>
            </a:r>
            <a:r>
              <a:rPr lang="en-IN" sz="2750" dirty="0" smtClean="0"/>
              <a:t>, a leading global management consulting </a:t>
            </a:r>
            <a:r>
              <a:rPr lang="en-IN" sz="2750" dirty="0" smtClean="0"/>
              <a:t>&amp; </a:t>
            </a:r>
            <a:r>
              <a:rPr lang="en-IN" sz="2750" dirty="0" smtClean="0"/>
              <a:t>market research firm, </a:t>
            </a:r>
            <a:r>
              <a:rPr lang="en-IN" sz="2750" b="1" dirty="0" smtClean="0"/>
              <a:t>Growth Opportunities in </a:t>
            </a:r>
            <a:r>
              <a:rPr lang="en-IN" sz="2750" b="1" dirty="0"/>
              <a:t>Global Battery </a:t>
            </a:r>
            <a:r>
              <a:rPr lang="en-IN" sz="2750" b="1" dirty="0" smtClean="0"/>
              <a:t>Market to </a:t>
            </a:r>
            <a:r>
              <a:rPr lang="en-IN" sz="2750" b="1" dirty="0"/>
              <a:t>approach $86 Billion by </a:t>
            </a:r>
            <a:r>
              <a:rPr lang="en-IN" sz="2750" b="1" dirty="0" smtClean="0"/>
              <a:t>FY16</a:t>
            </a:r>
            <a:r>
              <a:rPr lang="en-IN" sz="2750" dirty="0" smtClean="0"/>
              <a:t>.</a:t>
            </a:r>
          </a:p>
          <a:p>
            <a:pPr algn="just"/>
            <a:endParaRPr lang="en-IN" sz="1800" dirty="0" smtClean="0"/>
          </a:p>
          <a:p>
            <a:pPr algn="just"/>
            <a:r>
              <a:rPr lang="en-IN" sz="2750" dirty="0" smtClean="0"/>
              <a:t>In India demand </a:t>
            </a:r>
            <a:r>
              <a:rPr lang="en-IN" sz="2750" dirty="0"/>
              <a:t>for batteries </a:t>
            </a:r>
            <a:r>
              <a:rPr lang="en-IN" sz="2750" dirty="0" smtClean="0"/>
              <a:t>has been </a:t>
            </a:r>
            <a:r>
              <a:rPr lang="en-IN" sz="2750" b="1" dirty="0" smtClean="0"/>
              <a:t>growing at an annual rate of 25% </a:t>
            </a:r>
            <a:r>
              <a:rPr lang="en-IN" sz="2750" b="1" dirty="0" smtClean="0"/>
              <a:t>&amp;</a:t>
            </a:r>
            <a:r>
              <a:rPr lang="en-IN" sz="2750" dirty="0" smtClean="0"/>
              <a:t> </a:t>
            </a:r>
            <a:r>
              <a:rPr lang="en-IN" sz="2750" dirty="0" smtClean="0"/>
              <a:t>is expected to keep </a:t>
            </a:r>
            <a:r>
              <a:rPr lang="en-IN" sz="2750" b="1" u="sng" dirty="0" smtClean="0"/>
              <a:t>growing by 25% till </a:t>
            </a:r>
            <a:r>
              <a:rPr lang="en-IN" sz="2750" b="1" u="sng" dirty="0" smtClean="0"/>
              <a:t>FY15</a:t>
            </a:r>
            <a:r>
              <a:rPr lang="en-IN" sz="2750" b="1" u="sng" dirty="0" smtClean="0"/>
              <a:t>.</a:t>
            </a:r>
          </a:p>
          <a:p>
            <a:pPr algn="just"/>
            <a:endParaRPr lang="en-IN" sz="1200" dirty="0" smtClean="0"/>
          </a:p>
          <a:p>
            <a:pPr algn="just"/>
            <a:r>
              <a:rPr lang="en-IN" sz="2750" dirty="0"/>
              <a:t>T</a:t>
            </a:r>
            <a:r>
              <a:rPr lang="en-IN" sz="2750" dirty="0" smtClean="0"/>
              <a:t>he </a:t>
            </a:r>
            <a:r>
              <a:rPr lang="en-IN" sz="2750" dirty="0"/>
              <a:t>battery market in India is worth </a:t>
            </a:r>
            <a:r>
              <a:rPr lang="en-IN" sz="2750" dirty="0" smtClean="0"/>
              <a:t>over </a:t>
            </a:r>
            <a:r>
              <a:rPr lang="en-IN" sz="2750" b="1" dirty="0" err="1" smtClean="0"/>
              <a:t>Rs</a:t>
            </a:r>
            <a:r>
              <a:rPr lang="en-IN" sz="2750" b="1" dirty="0" smtClean="0"/>
              <a:t> </a:t>
            </a:r>
            <a:r>
              <a:rPr lang="en-IN" sz="2750" b="1" dirty="0"/>
              <a:t>100 </a:t>
            </a:r>
            <a:r>
              <a:rPr lang="en-IN" sz="2750" b="1" dirty="0" smtClean="0"/>
              <a:t>billion, </a:t>
            </a:r>
            <a:r>
              <a:rPr lang="en-IN" sz="2750" dirty="0"/>
              <a:t>SMF valve regulated lead acid (VRLA) batteries have a share of </a:t>
            </a:r>
            <a:r>
              <a:rPr lang="en-IN" sz="2750" b="1" u="sng" dirty="0"/>
              <a:t>25-30 </a:t>
            </a:r>
            <a:r>
              <a:rPr lang="en-IN" sz="2750" b="1" u="sng" dirty="0" smtClean="0"/>
              <a:t>% </a:t>
            </a:r>
            <a:r>
              <a:rPr lang="en-IN" sz="2750" b="1" u="sng" dirty="0" smtClean="0"/>
              <a:t>(</a:t>
            </a:r>
            <a:r>
              <a:rPr lang="en-IN" sz="2750" b="1" u="sng" dirty="0" err="1" smtClean="0"/>
              <a:t>Rs</a:t>
            </a:r>
            <a:r>
              <a:rPr lang="en-IN" sz="2750" b="1" u="sng" dirty="0" smtClean="0"/>
              <a:t> 30 Billion) </a:t>
            </a:r>
            <a:r>
              <a:rPr lang="en-IN" sz="2750" b="1" u="sng" dirty="0" err="1" smtClean="0"/>
              <a:t>Rs</a:t>
            </a:r>
            <a:r>
              <a:rPr lang="en-IN" sz="2750" b="1" u="sng" dirty="0" smtClean="0"/>
              <a:t> 3,000 Crores</a:t>
            </a:r>
            <a:endParaRPr lang="en-IN" sz="2750" b="1" u="sng" dirty="0"/>
          </a:p>
        </p:txBody>
      </p:sp>
      <p:sp>
        <p:nvSpPr>
          <p:cNvPr id="9" name="Rectangle 8"/>
          <p:cNvSpPr/>
          <p:nvPr/>
        </p:nvSpPr>
        <p:spPr>
          <a:xfrm>
            <a:off x="251520" y="4700166"/>
            <a:ext cx="8640960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1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76064"/>
            <a:ext cx="8280920" cy="1380728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latin typeface="Arial Black" panose="020B0A04020102020204" pitchFamily="34" charset="0"/>
              </a:rPr>
              <a:t>POTENTIAL SUPPLY CHAIN CHALLENGES YOU MAY BE FACING</a:t>
            </a:r>
            <a:endParaRPr lang="en-IN" sz="18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568952" cy="52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PERFECT ORDER FULFILLMENT – OTIF, Due Date performance is hard to maintain with logistics </a:t>
            </a:r>
            <a:r>
              <a:rPr lang="en-US" dirty="0" smtClean="0"/>
              <a:t>&amp; </a:t>
            </a:r>
            <a:r>
              <a:rPr lang="en-US" dirty="0" smtClean="0"/>
              <a:t>sourcing challenges</a:t>
            </a:r>
          </a:p>
          <a:p>
            <a:r>
              <a:rPr lang="en-US" dirty="0" smtClean="0"/>
              <a:t>Distribution problems, with wide network replenishment will always be a challenge</a:t>
            </a:r>
          </a:p>
          <a:p>
            <a:r>
              <a:rPr lang="en-US" dirty="0" smtClean="0"/>
              <a:t>Demand planning – Bull whip effect, forecasts</a:t>
            </a:r>
          </a:p>
          <a:p>
            <a:r>
              <a:rPr lang="en-US" dirty="0" smtClean="0"/>
              <a:t>Responding to any marketing campaigns</a:t>
            </a:r>
          </a:p>
          <a:p>
            <a:r>
              <a:rPr lang="en-US" dirty="0" smtClean="0"/>
              <a:t>Production scheduling changes due to customer order urgencies</a:t>
            </a:r>
          </a:p>
          <a:p>
            <a:r>
              <a:rPr lang="en-US" dirty="0" smtClean="0"/>
              <a:t>Inventory management &amp; control  – RM, WIP &amp; FG stocks, also distributor warehouses.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53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301208"/>
            <a:ext cx="8892479" cy="135845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1800" b="1" dirty="0" smtClean="0">
                <a:latin typeface="Arial Black" panose="020B0A04020102020204" pitchFamily="34" charset="0"/>
              </a:rPr>
              <a:t>SUCCESS STORY – OPERATIONAL EXCELLENCE IN BATTERY MANUFACTURING INDUSTRY</a:t>
            </a:r>
            <a:br>
              <a:rPr lang="en-IN" sz="1800" b="1" dirty="0" smtClean="0">
                <a:latin typeface="Arial Black" panose="020B0A04020102020204" pitchFamily="34" charset="0"/>
              </a:rPr>
            </a:br>
            <a:r>
              <a:rPr lang="en-IN" sz="1800" b="1" dirty="0" smtClean="0">
                <a:latin typeface="Arial Black" panose="020B0A04020102020204" pitchFamily="34" charset="0"/>
              </a:rPr>
              <a:t>(Quick Glance) All in percentages only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95" y="188640"/>
            <a:ext cx="6192687" cy="495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2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 Black" panose="020B0A04020102020204" pitchFamily="34" charset="0"/>
                <a:cs typeface="Arial" pitchFamily="34" charset="0"/>
              </a:rPr>
              <a:t>Improvements at </a:t>
            </a:r>
            <a:r>
              <a:rPr lang="en-US" sz="2400" b="1" dirty="0" err="1" smtClean="0">
                <a:latin typeface="Arial Black" panose="020B0A04020102020204" pitchFamily="34" charset="0"/>
                <a:cs typeface="Arial" pitchFamily="34" charset="0"/>
              </a:rPr>
              <a:t>VRLA</a:t>
            </a:r>
            <a:r>
              <a:rPr lang="en-US" sz="2400" b="1" dirty="0" smtClean="0">
                <a:latin typeface="Arial Black" panose="020B0A04020102020204" pitchFamily="34" charset="0"/>
                <a:cs typeface="Arial" pitchFamily="34" charset="0"/>
              </a:rPr>
              <a:t> plant</a:t>
            </a:r>
            <a:endParaRPr lang="en-IN" sz="2400" b="1" dirty="0"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4032448"/>
          </a:xfrm>
        </p:spPr>
        <p:txBody>
          <a:bodyPr>
            <a:normAutofit/>
          </a:bodyPr>
          <a:lstStyle/>
          <a:p>
            <a:pPr algn="just"/>
            <a:r>
              <a:rPr lang="en-US" sz="3000" dirty="0" smtClean="0"/>
              <a:t>Reduced total inventory levels by 35% which improved working capital situation </a:t>
            </a:r>
          </a:p>
          <a:p>
            <a:pPr algn="just"/>
            <a:r>
              <a:rPr lang="en-US" sz="3000" dirty="0" smtClean="0"/>
              <a:t>Increased throughput of orders by 25%</a:t>
            </a:r>
          </a:p>
          <a:p>
            <a:pPr algn="just"/>
            <a:r>
              <a:rPr lang="en-US" sz="3000" dirty="0" smtClean="0"/>
              <a:t>We Improved the visibility in planning &amp; scheduling, Better layouts ensured high productivity</a:t>
            </a:r>
          </a:p>
          <a:p>
            <a:pPr algn="just"/>
            <a:r>
              <a:rPr lang="en-US" sz="3000" dirty="0" smtClean="0"/>
              <a:t>Improved employee productivity through better focus, control </a:t>
            </a:r>
            <a:r>
              <a:rPr lang="en-US" sz="3000" dirty="0" smtClean="0"/>
              <a:t>&amp; </a:t>
            </a:r>
            <a:r>
              <a:rPr lang="en-US" sz="3000" dirty="0" smtClean="0"/>
              <a:t>performance, SOP established</a:t>
            </a:r>
          </a:p>
          <a:p>
            <a:pPr algn="just"/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771800" y="4653136"/>
            <a:ext cx="283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</a:t>
            </a:r>
            <a:endParaRPr lang="en-I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7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Luminous Power </a:t>
            </a:r>
            <a:endParaRPr lang="en-IN" dirty="0"/>
          </a:p>
        </p:txBody>
      </p:sp>
      <p:pic>
        <p:nvPicPr>
          <p:cNvPr id="3074" name="Picture 2" descr="http://www.powertraccorporation.com/images/luminous-bann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9144001" cy="23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powertraccorporation.com/images/luminous-banner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5" t="32985" r="72830"/>
          <a:stretch/>
        </p:blipFill>
        <p:spPr bwMode="auto">
          <a:xfrm>
            <a:off x="0" y="718947"/>
            <a:ext cx="2509285" cy="15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powertraccorporation.com/images/luminous-banner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1" r="14225"/>
          <a:stretch/>
        </p:blipFill>
        <p:spPr bwMode="auto">
          <a:xfrm>
            <a:off x="-1" y="2204864"/>
            <a:ext cx="9144001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220926"/>
            <a:ext cx="8964488" cy="4520442"/>
          </a:xfrm>
        </p:spPr>
        <p:txBody>
          <a:bodyPr>
            <a:noAutofit/>
          </a:bodyPr>
          <a:lstStyle/>
          <a:p>
            <a:r>
              <a:rPr lang="en-IN" sz="2000" dirty="0"/>
              <a:t>Founded in </a:t>
            </a:r>
            <a:r>
              <a:rPr lang="en-IN" sz="2000" b="1" dirty="0" smtClean="0"/>
              <a:t>1988 </a:t>
            </a:r>
          </a:p>
          <a:p>
            <a:pPr marL="0" indent="0">
              <a:buNone/>
            </a:pPr>
            <a:endParaRPr lang="en-IN" sz="1000" dirty="0" smtClean="0"/>
          </a:p>
          <a:p>
            <a:r>
              <a:rPr lang="en-IN" sz="2000" dirty="0" smtClean="0"/>
              <a:t>Leading </a:t>
            </a:r>
            <a:r>
              <a:rPr lang="en-IN" sz="2000" dirty="0"/>
              <a:t>company with a differentiated portfolio of solutions for packaged power, diversified generation, electrical control &amp; safety </a:t>
            </a:r>
            <a:r>
              <a:rPr lang="en-IN" sz="2000" dirty="0" smtClean="0"/>
              <a:t>&amp; </a:t>
            </a:r>
            <a:r>
              <a:rPr lang="en-IN" sz="2000" dirty="0"/>
              <a:t>energy optimisation</a:t>
            </a:r>
            <a:r>
              <a:rPr lang="en-IN" sz="2000" dirty="0" smtClean="0"/>
              <a:t>.</a:t>
            </a:r>
          </a:p>
          <a:p>
            <a:pPr marL="0" indent="0">
              <a:buNone/>
            </a:pPr>
            <a:endParaRPr lang="en-IN" sz="1000" dirty="0" smtClean="0"/>
          </a:p>
          <a:p>
            <a:r>
              <a:rPr lang="en-IN" sz="2000" dirty="0" smtClean="0"/>
              <a:t>Over </a:t>
            </a:r>
            <a:r>
              <a:rPr lang="en-IN" sz="2000" b="1" dirty="0"/>
              <a:t>5000+ employees</a:t>
            </a:r>
            <a:r>
              <a:rPr lang="en-IN" sz="2000" dirty="0"/>
              <a:t>, </a:t>
            </a:r>
            <a:r>
              <a:rPr lang="en-IN" sz="2000" b="1" dirty="0"/>
              <a:t>8 manufacturing units</a:t>
            </a:r>
            <a:r>
              <a:rPr lang="en-IN" sz="2000" dirty="0"/>
              <a:t>, </a:t>
            </a:r>
            <a:r>
              <a:rPr lang="en-IN" sz="2000" b="1" dirty="0"/>
              <a:t>28 sales offices </a:t>
            </a:r>
            <a:r>
              <a:rPr lang="en-IN" sz="2000" dirty="0" smtClean="0"/>
              <a:t>, +</a:t>
            </a:r>
            <a:r>
              <a:rPr lang="en-IN" sz="2000" b="1" dirty="0" smtClean="0"/>
              <a:t>55,000 </a:t>
            </a:r>
            <a:r>
              <a:rPr lang="en-IN" sz="2000" b="1" dirty="0"/>
              <a:t>channel </a:t>
            </a:r>
            <a:r>
              <a:rPr lang="en-IN" sz="2000" b="1" dirty="0" smtClean="0"/>
              <a:t>partners</a:t>
            </a:r>
            <a:r>
              <a:rPr lang="en-IN" sz="2000" dirty="0" smtClean="0"/>
              <a:t>.</a:t>
            </a:r>
          </a:p>
          <a:p>
            <a:pPr marL="0" indent="0">
              <a:buNone/>
            </a:pPr>
            <a:endParaRPr lang="en-IN" sz="1000" dirty="0" smtClean="0"/>
          </a:p>
          <a:p>
            <a:r>
              <a:rPr lang="en-IN" sz="2000" dirty="0" smtClean="0"/>
              <a:t>Dominating </a:t>
            </a:r>
            <a:r>
              <a:rPr lang="en-IN" sz="2000" dirty="0"/>
              <a:t>position in the domestic market  </a:t>
            </a:r>
            <a:r>
              <a:rPr lang="en-IN" sz="2000" dirty="0" smtClean="0"/>
              <a:t>&amp; has </a:t>
            </a:r>
            <a:r>
              <a:rPr lang="en-IN" sz="2000" dirty="0"/>
              <a:t>a strong foothold worldwide. </a:t>
            </a:r>
            <a:endParaRPr lang="en-IN" sz="2000" dirty="0" smtClean="0"/>
          </a:p>
          <a:p>
            <a:pPr marL="0" indent="0">
              <a:buNone/>
            </a:pPr>
            <a:endParaRPr lang="en-IN" sz="1000" dirty="0" smtClean="0"/>
          </a:p>
          <a:p>
            <a:r>
              <a:rPr lang="en-IN" sz="2000" dirty="0" smtClean="0"/>
              <a:t>Awarded </a:t>
            </a:r>
            <a:r>
              <a:rPr lang="en-IN" sz="2000" dirty="0"/>
              <a:t>with the 'Global </a:t>
            </a:r>
            <a:r>
              <a:rPr lang="en-IN" sz="2000" dirty="0" err="1"/>
              <a:t>Superbrands</a:t>
            </a:r>
            <a:r>
              <a:rPr lang="en-IN" sz="2000" dirty="0"/>
              <a:t>' status for </a:t>
            </a:r>
            <a:r>
              <a:rPr lang="en-IN" sz="2000" dirty="0" smtClean="0"/>
              <a:t>FY11-12</a:t>
            </a:r>
            <a:r>
              <a:rPr lang="en-IN" sz="2000" dirty="0"/>
              <a:t>, ISO 50001:2011 certification </a:t>
            </a:r>
            <a:r>
              <a:rPr lang="en-IN" sz="2000" dirty="0" smtClean="0"/>
              <a:t>&amp; MNRE:CRISIL recognition.</a:t>
            </a:r>
          </a:p>
          <a:p>
            <a:pPr marL="0" indent="0">
              <a:buNone/>
            </a:pPr>
            <a:endParaRPr lang="en-IN" sz="1000" dirty="0" smtClean="0"/>
          </a:p>
          <a:p>
            <a:r>
              <a:rPr lang="en-IN" sz="2000" dirty="0" smtClean="0"/>
              <a:t>Passionately </a:t>
            </a:r>
            <a:r>
              <a:rPr lang="en-IN" sz="2000" dirty="0"/>
              <a:t>committed to bring uninterruptible </a:t>
            </a:r>
            <a:r>
              <a:rPr lang="en-IN" sz="2000" dirty="0" smtClean="0"/>
              <a:t>&amp; </a:t>
            </a:r>
            <a:r>
              <a:rPr lang="en-IN" sz="2000" dirty="0"/>
              <a:t>alternate power solutions to the customers that makes their life comfortable and efficient</a:t>
            </a:r>
            <a:r>
              <a:rPr lang="en-IN" sz="2400" dirty="0"/>
              <a:t>.</a:t>
            </a:r>
          </a:p>
        </p:txBody>
      </p:sp>
      <p:pic>
        <p:nvPicPr>
          <p:cNvPr id="8" name="Picture 2" descr="http://www.powertraccorporation.com/images/luminous-banner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3" r="60271" b="67874"/>
          <a:stretch/>
        </p:blipFill>
        <p:spPr bwMode="auto">
          <a:xfrm>
            <a:off x="1979712" y="44624"/>
            <a:ext cx="1733471" cy="74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44624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We </a:t>
            </a:r>
            <a:r>
              <a:rPr lang="en-US" sz="2800" b="1" dirty="0"/>
              <a:t>u</a:t>
            </a:r>
            <a:r>
              <a:rPr lang="en-US" sz="2800" b="1" dirty="0" smtClean="0"/>
              <a:t>nderstand your business</a:t>
            </a:r>
            <a:endParaRPr lang="en-IN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0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84784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1600" b="1" dirty="0" smtClean="0">
                <a:latin typeface="Arial Black" panose="020B0A04020102020204" pitchFamily="34" charset="0"/>
                <a:cs typeface="Arial" pitchFamily="34" charset="0"/>
              </a:rPr>
              <a:t>Our recent success at large manufacturing </a:t>
            </a:r>
            <a:r>
              <a:rPr lang="en-US" sz="1600" b="1" dirty="0" smtClean="0">
                <a:latin typeface="Arial Black" panose="020B0A04020102020204" pitchFamily="34" charset="0"/>
                <a:cs typeface="Arial" pitchFamily="34" charset="0"/>
              </a:rPr>
              <a:t>company</a:t>
            </a:r>
            <a:r>
              <a:rPr lang="en-US" sz="1600" b="1" dirty="0" smtClean="0">
                <a:latin typeface="Arial Black" panose="020B0A04020102020204" pitchFamily="34" charset="0"/>
                <a:cs typeface="Arial" pitchFamily="34" charset="0"/>
              </a:rPr>
              <a:t>, Inventory optimized by using Lean &amp; </a:t>
            </a:r>
            <a:r>
              <a:rPr lang="en-US" sz="1600" b="1" dirty="0" smtClean="0">
                <a:latin typeface="Arial Black" panose="020B0A04020102020204" pitchFamily="34" charset="0"/>
                <a:cs typeface="Arial" pitchFamily="34" charset="0"/>
              </a:rPr>
              <a:t>TOC (</a:t>
            </a:r>
            <a:r>
              <a:rPr lang="en-US" sz="1600" b="1" dirty="0" smtClean="0">
                <a:latin typeface="Arial Black" panose="020B0A04020102020204" pitchFamily="34" charset="0"/>
                <a:cs typeface="Arial" pitchFamily="34" charset="0"/>
              </a:rPr>
              <a:t>dynamic Inventory buffer management</a:t>
            </a:r>
            <a:r>
              <a:rPr lang="en-US" sz="1600" b="1" dirty="0" smtClean="0">
                <a:latin typeface="Arial Black" panose="020B0A04020102020204" pitchFamily="34" charset="0"/>
                <a:cs typeface="Arial" pitchFamily="34" charset="0"/>
              </a:rPr>
              <a:t>) MTA</a:t>
            </a:r>
            <a:endParaRPr lang="en-US" sz="1600" b="1" dirty="0"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0" y="1295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4648200" y="1371600"/>
          <a:ext cx="4495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0" y="4114801"/>
          <a:ext cx="4191000" cy="274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45720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Down Arrow 8"/>
          <p:cNvSpPr/>
          <p:nvPr/>
        </p:nvSpPr>
        <p:spPr>
          <a:xfrm rot="18050296">
            <a:off x="2146649" y="1834839"/>
            <a:ext cx="291343" cy="55422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own Arrow 9"/>
          <p:cNvSpPr/>
          <p:nvPr/>
        </p:nvSpPr>
        <p:spPr>
          <a:xfrm rot="19038035">
            <a:off x="1715332" y="4942050"/>
            <a:ext cx="340015" cy="54693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 rot="18050296">
            <a:off x="6650934" y="1840678"/>
            <a:ext cx="378638" cy="69646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Down Arrow 11"/>
          <p:cNvSpPr/>
          <p:nvPr/>
        </p:nvSpPr>
        <p:spPr>
          <a:xfrm rot="18050296">
            <a:off x="6561379" y="4535887"/>
            <a:ext cx="341723" cy="63463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627784" y="1916832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38%</a:t>
            </a:r>
            <a:endParaRPr lang="en-IN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267744" y="5013176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63%</a:t>
            </a:r>
            <a:endParaRPr lang="en-IN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308304" y="1916832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56%</a:t>
            </a:r>
            <a:endParaRPr lang="en-IN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308304" y="4653136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30%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491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3752"/>
            <a:ext cx="8229600" cy="1719064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Arial Black" panose="020B0A04020102020204" pitchFamily="34" charset="0"/>
              </a:rPr>
              <a:t>We increased throughput – speed of orders, due date performance improved to 90%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284984"/>
            <a:ext cx="8712968" cy="284117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200" dirty="0" smtClean="0">
                <a:latin typeface="Arial Black" panose="020B0A04020102020204" pitchFamily="34" charset="0"/>
              </a:rPr>
              <a:t>Sales in June (before)</a:t>
            </a:r>
            <a:r>
              <a:rPr lang="en-US" dirty="0" smtClean="0"/>
              <a:t>		</a:t>
            </a:r>
            <a:r>
              <a:rPr lang="en-US" sz="2200" dirty="0" smtClean="0">
                <a:latin typeface="Arial Black" panose="020B0A04020102020204" pitchFamily="34" charset="0"/>
              </a:rPr>
              <a:t>Sales </a:t>
            </a:r>
            <a:r>
              <a:rPr lang="en-US" sz="2200" dirty="0" smtClean="0">
                <a:latin typeface="Arial Black" panose="020B0A04020102020204" pitchFamily="34" charset="0"/>
              </a:rPr>
              <a:t>in Sept (After)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                                   </a:t>
            </a:r>
          </a:p>
          <a:p>
            <a:pPr>
              <a:buNone/>
            </a:pPr>
            <a:r>
              <a:rPr lang="en-US" dirty="0" smtClean="0"/>
              <a:t>                                                          </a:t>
            </a:r>
            <a:endParaRPr lang="en-US" dirty="0"/>
          </a:p>
        </p:txBody>
      </p:sp>
      <p:pic>
        <p:nvPicPr>
          <p:cNvPr id="5" name="Picture 4" descr="June Sa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360" y="3789040"/>
            <a:ext cx="4038600" cy="2636194"/>
          </a:xfrm>
          <a:prstGeom prst="rect">
            <a:avLst/>
          </a:prstGeom>
        </p:spPr>
      </p:pic>
      <p:pic>
        <p:nvPicPr>
          <p:cNvPr id="6" name="Picture 5" descr="Sept Sal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3717032"/>
            <a:ext cx="44196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540" y="1697902"/>
            <a:ext cx="828092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Arial Black" panose="020B0A04020102020204" pitchFamily="34" charset="0"/>
              </a:rPr>
              <a:t>We changed the hockey stick, </a:t>
            </a:r>
            <a:r>
              <a:rPr lang="en-IN" sz="1600" b="1" dirty="0" err="1" smtClean="0">
                <a:latin typeface="Arial Black" panose="020B0A04020102020204" pitchFamily="34" charset="0"/>
              </a:rPr>
              <a:t>quatrite</a:t>
            </a:r>
            <a:r>
              <a:rPr lang="en-IN" sz="1600" b="1" dirty="0" smtClean="0">
                <a:latin typeface="Arial Black" panose="020B0A04020102020204" pitchFamily="34" charset="0"/>
              </a:rPr>
              <a:t> syndrome to evenly daily </a:t>
            </a:r>
            <a:r>
              <a:rPr lang="en-IN" sz="1600" b="1" dirty="0" smtClean="0">
                <a:latin typeface="Arial Black" panose="020B0A04020102020204" pitchFamily="34" charset="0"/>
              </a:rPr>
              <a:t>distribution…..</a:t>
            </a:r>
            <a:endParaRPr lang="en-IN" sz="1600" b="1" dirty="0" smtClean="0">
              <a:latin typeface="Arial Black" panose="020B0A04020102020204" pitchFamily="34" charset="0"/>
            </a:endParaRPr>
          </a:p>
          <a:p>
            <a:pPr algn="ctr"/>
            <a:r>
              <a:rPr lang="en-IN" sz="1600" b="1" dirty="0" smtClean="0">
                <a:latin typeface="Arial Black" panose="020B0A04020102020204" pitchFamily="34" charset="0"/>
              </a:rPr>
              <a:t>this helped sales achieve targets faster, customers are happier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5816" y="6334780"/>
            <a:ext cx="283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</a:t>
            </a:r>
            <a:endParaRPr lang="en-I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963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28" y="990600"/>
            <a:ext cx="8982968" cy="582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Improved Contribution Through Faster Weekly Dispatches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132856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49%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204864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64%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2708920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73%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652120" y="2132856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48%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236296" y="1700808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33%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815565" y="3567646"/>
            <a:ext cx="283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</a:t>
            </a:r>
            <a:endParaRPr lang="en-I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228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thumbs.dreamstime.com/z/gear-tree-11130019.jpg"/>
          <p:cNvPicPr>
            <a:picLocks noChangeAspect="1" noChangeArrowheads="1"/>
          </p:cNvPicPr>
          <p:nvPr/>
        </p:nvPicPr>
        <p:blipFill>
          <a:blip r:embed="rId2" cstate="print"/>
          <a:srcRect r="9329"/>
          <a:stretch>
            <a:fillRect/>
          </a:stretch>
        </p:blipFill>
        <p:spPr bwMode="auto">
          <a:xfrm>
            <a:off x="1763687" y="0"/>
            <a:ext cx="5333317" cy="68580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4911303"/>
            <a:ext cx="7772400" cy="1470025"/>
          </a:xfrm>
          <a:solidFill>
            <a:schemeClr val="accent1">
              <a:alpha val="61000"/>
            </a:schemeClr>
          </a:solidFill>
        </p:spPr>
        <p:txBody>
          <a:bodyPr>
            <a:normAutofit/>
          </a:bodyPr>
          <a:lstStyle/>
          <a:p>
            <a:r>
              <a:rPr lang="en-IN" sz="2800" b="1" dirty="0" smtClean="0">
                <a:latin typeface="Arial Black" panose="020B0A04020102020204" pitchFamily="34" charset="0"/>
                <a:cs typeface="Arial" pitchFamily="34" charset="0"/>
              </a:rPr>
              <a:t>Operational Excellence Model</a:t>
            </a:r>
            <a:br>
              <a:rPr lang="en-IN" sz="2800" b="1" dirty="0" smtClean="0">
                <a:latin typeface="Arial Black" panose="020B0A04020102020204" pitchFamily="34" charset="0"/>
                <a:cs typeface="Arial" pitchFamily="34" charset="0"/>
              </a:rPr>
            </a:br>
            <a:r>
              <a:rPr lang="en-IN" sz="2800" b="1" dirty="0" smtClean="0">
                <a:latin typeface="Arial Black" panose="020B0A04020102020204" pitchFamily="34" charset="0"/>
                <a:cs typeface="Arial" pitchFamily="34" charset="0"/>
              </a:rPr>
              <a:t>&amp; Engagement Model</a:t>
            </a:r>
            <a:endParaRPr lang="en-IN" sz="2800" b="1" dirty="0"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81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lipboard02.jpg"/>
          <p:cNvPicPr>
            <a:picLocks noChangeAspect="1"/>
          </p:cNvPicPr>
          <p:nvPr/>
        </p:nvPicPr>
        <p:blipFill>
          <a:blip r:embed="rId2" cstate="print"/>
          <a:srcRect l="6101" r="4403"/>
          <a:stretch>
            <a:fillRect/>
          </a:stretch>
        </p:blipFill>
        <p:spPr>
          <a:xfrm>
            <a:off x="4305749" y="1916832"/>
            <a:ext cx="4838251" cy="42930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114300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Arial Black" panose="020B0A04020102020204" pitchFamily="34" charset="0"/>
              </a:rPr>
              <a:t>System based tools provided for operational excellence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1556792"/>
            <a:ext cx="4896544" cy="530120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Removing the constraints by TOC </a:t>
            </a:r>
          </a:p>
          <a:p>
            <a:r>
              <a:rPr lang="en-US" dirty="0" smtClean="0"/>
              <a:t>Order Prioritization system</a:t>
            </a:r>
          </a:p>
          <a:p>
            <a:r>
              <a:rPr lang="en-US" dirty="0" smtClean="0"/>
              <a:t>Buffer management system</a:t>
            </a:r>
          </a:p>
          <a:p>
            <a:r>
              <a:rPr lang="en-US" dirty="0" smtClean="0"/>
              <a:t>Inventory control mechanisms</a:t>
            </a:r>
          </a:p>
          <a:p>
            <a:r>
              <a:rPr lang="en-US" dirty="0" smtClean="0"/>
              <a:t>Performance management system</a:t>
            </a:r>
          </a:p>
          <a:p>
            <a:r>
              <a:rPr lang="en-US" dirty="0" smtClean="0"/>
              <a:t>Inventory layouts for easier and faster work flow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44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847" t="213" b="3644"/>
          <a:stretch>
            <a:fillRect/>
          </a:stretch>
        </p:blipFill>
        <p:spPr bwMode="auto">
          <a:xfrm>
            <a:off x="467544" y="1340768"/>
            <a:ext cx="8064896" cy="5456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800200"/>
          </a:xfrm>
        </p:spPr>
        <p:txBody>
          <a:bodyPr>
            <a:noAutofit/>
          </a:bodyPr>
          <a:lstStyle/>
          <a:p>
            <a:r>
              <a:rPr lang="en-IN" sz="2000" b="1" dirty="0" smtClean="0">
                <a:latin typeface="Arial Black" panose="020B0A04020102020204" pitchFamily="34" charset="0"/>
              </a:rPr>
              <a:t>We implement Operations Excellence through a detailed </a:t>
            </a:r>
            <a:r>
              <a:rPr lang="en-IN" sz="2000" b="1" dirty="0" smtClean="0">
                <a:latin typeface="Arial Black" panose="020B0A04020102020204" pitchFamily="34" charset="0"/>
              </a:rPr>
              <a:t>    Strategy </a:t>
            </a:r>
            <a:r>
              <a:rPr lang="en-IN" sz="2000" b="1" dirty="0" smtClean="0">
                <a:latin typeface="Arial Black" panose="020B0A04020102020204" pitchFamily="34" charset="0"/>
              </a:rPr>
              <a:t>&amp; Tactics Map for our </a:t>
            </a:r>
            <a:r>
              <a:rPr lang="en-IN" sz="2000" b="1" dirty="0" smtClean="0">
                <a:latin typeface="Arial Black" panose="020B0A04020102020204" pitchFamily="34" charset="0"/>
              </a:rPr>
              <a:t>clients                                 </a:t>
            </a:r>
            <a:r>
              <a:rPr lang="en-IN" sz="2000" b="1" dirty="0" smtClean="0">
                <a:latin typeface="Arial Black" panose="020B0A04020102020204" pitchFamily="34" charset="0"/>
              </a:rPr>
              <a:t>							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8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latin typeface="Arial Black" panose="020B0A04020102020204" pitchFamily="34" charset="0"/>
                <a:cs typeface="Arial" pitchFamily="34" charset="0"/>
              </a:rPr>
              <a:t>Our Engagement Model</a:t>
            </a:r>
            <a:endParaRPr lang="en-IN" sz="2400" b="1" dirty="0">
              <a:latin typeface="Arial Black" panose="020B0A04020102020204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265014"/>
              </p:ext>
            </p:extLst>
          </p:nvPr>
        </p:nvGraphicFramePr>
        <p:xfrm>
          <a:off x="304800" y="980728"/>
          <a:ext cx="8458200" cy="58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1600200"/>
                <a:gridCol w="4953000"/>
                <a:gridCol w="1524000"/>
              </a:tblGrid>
              <a:tr h="303724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No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aseline="0" dirty="0" smtClean="0"/>
                        <a:t> Phase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Our Approach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smtClean="0"/>
                        <a:t>Status</a:t>
                      </a:r>
                      <a:endParaRPr lang="en-IN" sz="1200"/>
                    </a:p>
                  </a:txBody>
                  <a:tcPr/>
                </a:tc>
              </a:tr>
              <a:tr h="1991075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Problem Definition</a:t>
                      </a:r>
                      <a:endParaRPr lang="en-IN" sz="1400" dirty="0" smtClean="0"/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Before engaging  -</a:t>
                      </a:r>
                      <a:r>
                        <a:rPr lang="en-US" sz="1400" baseline="0" dirty="0" smtClean="0"/>
                        <a:t> Di</a:t>
                      </a:r>
                      <a:r>
                        <a:rPr lang="en-US" sz="1400" dirty="0" smtClean="0"/>
                        <a:t>scuss business improvements specific to your organization,  spend some time understanding  your business,  your  goals </a:t>
                      </a:r>
                      <a:r>
                        <a:rPr lang="en-US" sz="1400" dirty="0" smtClean="0"/>
                        <a:t>&amp; </a:t>
                      </a:r>
                      <a:r>
                        <a:rPr lang="en-US" sz="1400" dirty="0" smtClean="0"/>
                        <a:t>your market.  Use this knowledge of your real business issues to verify the applicability against our proven templates,  strategies </a:t>
                      </a:r>
                      <a:r>
                        <a:rPr lang="en-US" sz="1400" dirty="0" smtClean="0"/>
                        <a:t>&amp; </a:t>
                      </a:r>
                      <a:r>
                        <a:rPr lang="en-US" sz="1400" dirty="0" smtClean="0"/>
                        <a:t>applications</a:t>
                      </a:r>
                      <a:r>
                        <a:rPr lang="en-US" sz="1400" i="1" dirty="0" smtClean="0"/>
                        <a:t>. </a:t>
                      </a:r>
                      <a:r>
                        <a:rPr lang="en-US" sz="1400" b="1" i="1" dirty="0" smtClean="0"/>
                        <a:t>(There is no charge for the Problem Definition. It  is our investment. During the Solution Direction state we will discuss our results based approach including the performance payments.)</a:t>
                      </a:r>
                      <a:endParaRPr lang="en-IN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</a:tr>
              <a:tr h="1102460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Solution Direction</a:t>
                      </a:r>
                      <a:endParaRPr lang="en-IN" sz="1400" dirty="0" smtClean="0"/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Present the necessary strategy </a:t>
                      </a:r>
                      <a:r>
                        <a:rPr lang="en-US" sz="1400" dirty="0" smtClean="0"/>
                        <a:t>&amp; </a:t>
                      </a:r>
                      <a:r>
                        <a:rPr lang="en-US" sz="1400" dirty="0" smtClean="0"/>
                        <a:t>tactics in order to help your business achieve its goals. Provide  you a customized solution which highlights the opportunities to deliver significant bottom line results.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</a:tr>
              <a:tr h="1305545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3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Buy-In of the Solution Direction</a:t>
                      </a:r>
                      <a:endParaRPr lang="en-IN" sz="1400" dirty="0" smtClean="0"/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  <a:buFont typeface="Arial" pitchFamily="34" charset="0"/>
                        <a:buNone/>
                        <a:defRPr/>
                      </a:pPr>
                      <a:r>
                        <a:rPr lang="en-US" sz="1400" dirty="0" smtClean="0"/>
                        <a:t>These sessions will transfer knowledge on our templates </a:t>
                      </a:r>
                      <a:r>
                        <a:rPr lang="en-US" sz="1400" dirty="0" smtClean="0"/>
                        <a:t>&amp; applications &amp; </a:t>
                      </a:r>
                      <a:r>
                        <a:rPr lang="en-US" sz="1400" dirty="0" smtClean="0"/>
                        <a:t>explore the applicability of these solutions for your specific situation. We will get consensus from your management team on the building blocks required, the benefits they bring </a:t>
                      </a:r>
                      <a:r>
                        <a:rPr lang="en-US" sz="1400" dirty="0" smtClean="0"/>
                        <a:t>&amp; </a:t>
                      </a:r>
                      <a:r>
                        <a:rPr lang="en-US" sz="1400" dirty="0" smtClean="0"/>
                        <a:t>the high level plan to implement them.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</a:tr>
              <a:tr h="1102460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4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Implementation</a:t>
                      </a:r>
                      <a:endParaRPr lang="en-IN" sz="1400" dirty="0" smtClean="0"/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Once we have agreed to move forward, together we will form a project team to develop more detailed implementation plans, clearly define the roles </a:t>
                      </a:r>
                      <a:r>
                        <a:rPr lang="en-US" sz="1400" dirty="0" smtClean="0"/>
                        <a:t>&amp; </a:t>
                      </a:r>
                      <a:r>
                        <a:rPr lang="en-US" sz="1400" dirty="0" smtClean="0"/>
                        <a:t>responsibilities of the project team </a:t>
                      </a:r>
                      <a:r>
                        <a:rPr lang="en-US" sz="1400" dirty="0" smtClean="0"/>
                        <a:t>&amp; </a:t>
                      </a:r>
                      <a:r>
                        <a:rPr lang="en-US" sz="1400" dirty="0" smtClean="0"/>
                        <a:t>establish a clear project review process.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02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28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Our Technology Solutions</a:t>
            </a:r>
            <a:br>
              <a:rPr lang="en-US" sz="2000" dirty="0" smtClean="0">
                <a:latin typeface="Arial Black" panose="020B0A04020102020204" pitchFamily="34" charset="0"/>
              </a:rPr>
            </a:br>
            <a:r>
              <a:rPr lang="en-US" sz="2000" dirty="0" smtClean="0">
                <a:latin typeface="Arial Black" panose="020B0A04020102020204" pitchFamily="34" charset="0"/>
              </a:rPr>
              <a:t>GSM/GPS/RFID, Fleet, Asset, Inventory Track &amp; Trace Solution in the Supply Chain - Visibility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6056" y="4055596"/>
            <a:ext cx="3834523" cy="1979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D:\BKP19122013\Novire\PPT\Logoes\Servi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4763482" cy="429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www.sanav.com/uploadfiles/9/proimages/GPS-Tracking-Syste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5340919" y="1916832"/>
            <a:ext cx="3569660" cy="1850732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89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6"/>
          <p:cNvSpPr txBox="1">
            <a:spLocks noChangeArrowheads="1"/>
          </p:cNvSpPr>
          <p:nvPr/>
        </p:nvSpPr>
        <p:spPr bwMode="auto">
          <a:xfrm>
            <a:off x="28575" y="1524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200" b="1" dirty="0" smtClean="0"/>
              <a:t>Clientele who have use our tech solutions</a:t>
            </a:r>
            <a:endParaRPr lang="en-US" sz="3200" b="1" dirty="0"/>
          </a:p>
        </p:txBody>
      </p:sp>
      <p:pic>
        <p:nvPicPr>
          <p:cNvPr id="7171" name="Picture 5" descr="D:\BKP19122013\Novire\PPT\Logoes\Clientele_updated_V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4395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52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2" descr="D:\BKP19122013\Novire\PPT\Logoes\Clientele_updated_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838200"/>
            <a:ext cx="8972550" cy="569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95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2" t="26837" r="5742" b="12139"/>
          <a:stretch/>
        </p:blipFill>
        <p:spPr bwMode="auto">
          <a:xfrm>
            <a:off x="6576138" y="2116946"/>
            <a:ext cx="2598656" cy="276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4" t="27582" r="20857" b="19209"/>
          <a:stretch/>
        </p:blipFill>
        <p:spPr bwMode="auto">
          <a:xfrm>
            <a:off x="4931993" y="-1"/>
            <a:ext cx="2488018" cy="304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31245" r="5305" b="14543"/>
          <a:stretch/>
        </p:blipFill>
        <p:spPr bwMode="auto">
          <a:xfrm>
            <a:off x="0" y="2630015"/>
            <a:ext cx="3744416" cy="225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62398" r="21913" b="11767"/>
          <a:stretch/>
        </p:blipFill>
        <p:spPr bwMode="auto">
          <a:xfrm>
            <a:off x="0" y="5011522"/>
            <a:ext cx="9144000" cy="184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2" t="31245" r="26890" b="11768"/>
          <a:stretch/>
        </p:blipFill>
        <p:spPr bwMode="auto">
          <a:xfrm>
            <a:off x="3921092" y="3039919"/>
            <a:ext cx="2021802" cy="253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980727"/>
            <a:ext cx="4330824" cy="1712559"/>
          </a:xfrm>
        </p:spPr>
        <p:txBody>
          <a:bodyPr/>
          <a:lstStyle/>
          <a:p>
            <a:r>
              <a:rPr lang="en-US" dirty="0" smtClean="0"/>
              <a:t>A good portfolio of products</a:t>
            </a:r>
            <a:endParaRPr lang="en-IN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5" y="31421"/>
            <a:ext cx="36290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6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robandlaurenphotographers.com/uploads/taj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58537"/>
            <a:ext cx="9144000" cy="609946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619672" y="2060848"/>
            <a:ext cx="5284678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Edwardian Script ITC" pitchFamily="66" charset="0"/>
              </a:rPr>
              <a:t>Thank you</a:t>
            </a:r>
            <a:endParaRPr lang="en-US" sz="1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Edwardian Script ITC" pitchFamily="66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37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r="6250" b="8418"/>
          <a:stretch/>
        </p:blipFill>
        <p:spPr bwMode="auto">
          <a:xfrm>
            <a:off x="0" y="1628800"/>
            <a:ext cx="9144000" cy="489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5936" y="260648"/>
            <a:ext cx="4690864" cy="154242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 Black" panose="020B0A04020102020204" pitchFamily="34" charset="0"/>
              </a:rPr>
              <a:t>DISTRIBUTION </a:t>
            </a:r>
            <a:r>
              <a:rPr lang="en-US" sz="3200" dirty="0" smtClean="0">
                <a:latin typeface="Arial Black" panose="020B0A04020102020204" pitchFamily="34" charset="0"/>
              </a:rPr>
              <a:t>NETWORK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21"/>
            <a:ext cx="36290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9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654"/>
            <a:ext cx="9144000" cy="1498178"/>
          </a:xfrm>
        </p:spPr>
        <p:txBody>
          <a:bodyPr>
            <a:normAutofit fontScale="90000"/>
          </a:bodyPr>
          <a:lstStyle/>
          <a:p>
            <a:r>
              <a:rPr lang="en-IN" sz="3600" b="1" dirty="0" smtClean="0"/>
              <a:t>			</a:t>
            </a:r>
            <a:r>
              <a:rPr lang="en-IN" sz="3100" b="1" dirty="0" smtClean="0"/>
              <a:t>acquires 74% of Luminous </a:t>
            </a:r>
            <a:r>
              <a:rPr lang="en-IN" sz="3100" b="1" dirty="0" smtClean="0"/>
              <a:t>&amp; </a:t>
            </a:r>
            <a:r>
              <a:rPr lang="en-IN" sz="3100" b="1" dirty="0" smtClean="0"/>
              <a:t>becomes the leader in the fast-growing Indian inverter </a:t>
            </a:r>
            <a:r>
              <a:rPr lang="en-IN" sz="3100" b="1" dirty="0" smtClean="0"/>
              <a:t>&amp; </a:t>
            </a:r>
            <a:r>
              <a:rPr lang="en-IN" sz="3100" b="1" dirty="0" smtClean="0"/>
              <a:t>secured power market</a:t>
            </a:r>
            <a:br>
              <a:rPr lang="en-IN" sz="3100" b="1" dirty="0" smtClean="0"/>
            </a:b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62500" lnSpcReduction="20000"/>
          </a:bodyPr>
          <a:lstStyle/>
          <a:p>
            <a:r>
              <a:rPr lang="en-IN" b="1" dirty="0" smtClean="0"/>
              <a:t>Luminous </a:t>
            </a:r>
            <a:r>
              <a:rPr lang="en-IN" b="1" dirty="0"/>
              <a:t>is a leading player in the ~€ 800 million Indian inverter </a:t>
            </a:r>
            <a:r>
              <a:rPr lang="en-IN" b="1" dirty="0" smtClean="0"/>
              <a:t>&amp; </a:t>
            </a:r>
            <a:r>
              <a:rPr lang="en-IN" b="1" dirty="0"/>
              <a:t>power storage market that is growing at more than 20% a year</a:t>
            </a:r>
            <a:r>
              <a:rPr lang="en-IN" b="1" dirty="0" smtClean="0"/>
              <a:t>., </a:t>
            </a:r>
            <a:r>
              <a:rPr lang="en-IN" dirty="0" smtClean="0"/>
              <a:t>generated </a:t>
            </a:r>
            <a:r>
              <a:rPr lang="en-IN" dirty="0"/>
              <a:t>revenues of INR 11.0 billion (~€ 170 million) for the fiscal year ending March 2011.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Luminous </a:t>
            </a:r>
            <a:r>
              <a:rPr lang="en-IN" dirty="0"/>
              <a:t>brings to Schneider Electric:</a:t>
            </a:r>
          </a:p>
          <a:p>
            <a:r>
              <a:rPr lang="en-IN" dirty="0"/>
              <a:t>A strong brand name in the Indian market for inverters </a:t>
            </a:r>
            <a:r>
              <a:rPr lang="en-IN" dirty="0" smtClean="0"/>
              <a:t>&amp; </a:t>
            </a:r>
            <a:r>
              <a:rPr lang="en-IN" dirty="0"/>
              <a:t>power storage,</a:t>
            </a:r>
          </a:p>
          <a:p>
            <a:r>
              <a:rPr lang="en-IN" dirty="0"/>
              <a:t>A diverse portfolio that includes inverters for homes </a:t>
            </a:r>
            <a:r>
              <a:rPr lang="en-IN" dirty="0" smtClean="0"/>
              <a:t>&amp; </a:t>
            </a:r>
            <a:r>
              <a:rPr lang="en-IN" dirty="0"/>
              <a:t>small </a:t>
            </a:r>
            <a:r>
              <a:rPr lang="en-IN" dirty="0" smtClean="0"/>
              <a:t>&amp; </a:t>
            </a:r>
            <a:r>
              <a:rPr lang="en-IN" dirty="0"/>
              <a:t>medium enterprises, deep-cycle batteries, uninterruptible power supply (UPS), physical infrastructure solutions for IT &amp; Telecom, renewable energy systems (wind, solar) </a:t>
            </a:r>
            <a:r>
              <a:rPr lang="en-IN" dirty="0" smtClean="0"/>
              <a:t>&amp; </a:t>
            </a:r>
            <a:r>
              <a:rPr lang="en-IN" dirty="0"/>
              <a:t>engineering design &amp; support services,</a:t>
            </a:r>
          </a:p>
          <a:p>
            <a:r>
              <a:rPr lang="en-IN" dirty="0"/>
              <a:t>An excellent market access to the diffused distribution network with approx. 900 distributors, </a:t>
            </a:r>
            <a:r>
              <a:rPr lang="en-IN" dirty="0" smtClean="0"/>
              <a:t>&amp; </a:t>
            </a:r>
            <a:r>
              <a:rPr lang="en-IN" dirty="0"/>
              <a:t>over 25,000 points of sales,</a:t>
            </a:r>
          </a:p>
          <a:p>
            <a:r>
              <a:rPr lang="en-IN" dirty="0"/>
              <a:t>A broad customer base with 3 million existing inverter users </a:t>
            </a:r>
            <a:r>
              <a:rPr lang="en-IN" dirty="0" smtClean="0"/>
              <a:t>&amp; also </a:t>
            </a:r>
            <a:r>
              <a:rPr lang="en-IN" dirty="0"/>
              <a:t>an access to institutional clients, in particular government </a:t>
            </a:r>
            <a:r>
              <a:rPr lang="en-IN" dirty="0" smtClean="0"/>
              <a:t>&amp; </a:t>
            </a:r>
            <a:r>
              <a:rPr lang="en-IN" dirty="0"/>
              <a:t>telecom sectors,</a:t>
            </a:r>
          </a:p>
          <a:p>
            <a:r>
              <a:rPr lang="en-IN" dirty="0"/>
              <a:t>A strong service network covering all parts of the country.</a:t>
            </a:r>
            <a:br>
              <a:rPr lang="en-IN" dirty="0"/>
            </a:b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b="1" dirty="0"/>
              <a:t>With Luminous, Schneider Electric will become the leader in the Indian inverters </a:t>
            </a:r>
            <a:r>
              <a:rPr lang="en-IN" b="1" dirty="0" smtClean="0"/>
              <a:t>&amp; </a:t>
            </a:r>
            <a:r>
              <a:rPr lang="en-IN" b="1" dirty="0"/>
              <a:t>secured power market </a:t>
            </a:r>
            <a:r>
              <a:rPr lang="en-IN" b="1" dirty="0" smtClean="0"/>
              <a:t>&amp; </a:t>
            </a:r>
            <a:r>
              <a:rPr lang="en-IN" b="1" dirty="0"/>
              <a:t>gain access to a complementary retail network</a:t>
            </a:r>
            <a:endParaRPr lang="en-IN" dirty="0"/>
          </a:p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0"/>
            <a:ext cx="1712590" cy="72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48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 rot="10800000">
            <a:off x="-264" y="6150312"/>
            <a:ext cx="9180000" cy="707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5766" y="0"/>
            <a:ext cx="9180000" cy="84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0" y="0"/>
            <a:ext cx="9144000" cy="6858000"/>
          </a:xfrm>
          <a:prstGeom prst="ellipse">
            <a:avLst/>
          </a:prstGeom>
          <a:solidFill>
            <a:schemeClr val="bg1"/>
          </a:solidFill>
          <a:ln w="76200" cmpd="thinThick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</a:blip>
          <a:srcRect l="30439" t="25900" r="68681" b="16986"/>
          <a:stretch>
            <a:fillRect/>
          </a:stretch>
        </p:blipFill>
        <p:spPr bwMode="auto">
          <a:xfrm>
            <a:off x="0" y="908720"/>
            <a:ext cx="39553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AutoShape 7" descr="data:image/jpeg;base64,/9j/4AAQSkZJRgABAQAAAQABAAD/2wCEAAkGBg4NDg4PDxANEBAQDw8PDxIQEA8QEBAPFRAVFhQQEhMXHSYeFxonGRISHy8gIycpLCwsFR4xNTAqNSYrLCkBCQoKDgwOGg8PGjUkHyAtNSotNTQtLywsNTQpMiswNTEqMy0sKS00NTQsMC0pLCwsLDUpLCwsLCwsLiwsLDU1LP/AABEIAPYAzQMBIgACEQEDEQH/xAAcAAEAAQUBAQAAAAAAAAAAAAAABgEEBQcIAwL/xABJEAABAwIBBgkGDAQFBQAAAAAAAQIDBBEFBhIWITHSBxMiQVFVcZSjFDJUYXOzNDVCQ1KBkZKhscHCFSNT8BczctHhCCQlYmP/xAAbAQEAAgMBAQAAAAAAAAAAAAAAAwQBAgUGB//EADERAAIBAwEGAwcFAQEAAAAAAAABAgMEESEFEhMxUYFBcZEUIjIzUrHBNEJh0fChBv/aAAwDAQACEQMRAD8A3iAAAAAAAAAAAAAAAAAAAAAAAAAAAAAAAAAAAAAAAAAAAAAAAAAAAAAAAAAAAAAAAAAAAAAAAAAAAAAAAAAAAAAAAAAAAAAAAAAAAAAAAAAAAAAAAAAAAAAAAAAAAAAAAAAAAAAAAAAAAAAAAAAAAAAAAAAAAAAAAAUuAVAAAAKXAKgpcXAKgpcXAKgXKXAKgpcXAKgpcrcAApcrcAApcXAKgAAAAAAAAEFy/wApaujnhZBJmNdErnJmRuuueqX5SL0E6NZcKvwmn9gvvHFi2ipVEmc/aU5Qt24vD0MRp/ifpHhQbpVMvsT9I8KDdI6e9PSukR6psY3Pd2HSnClCO9JLB5iFxcTeIzefNmcXL3E0+f8AX/lQbp86f4n6R4UG6Y3EKfY9NlkRfs2liQ20qVenvqKFSvcQeHN+rJBp/ifpHhQbo0/xP0jwoN0j+aVt2E/Dp9EOPc43t6WO5n9P8T9I8KDdGn+J+keFBukfKG3Bh0Rp7XX+t+rJDp/ifpHhQbo0/wAT9I8KDdI8BwYdEPa6/wBb9WSHT/E/SPCg3Rp/ifpHhQbpHgODDoh7XX+t+rJDp/ifpHhQbo0/xP0jwoN0jwHBh0Q9rr/W/Vkh0/xP0jwoN0af4n6R4UG6R4Dgw6Ie11/rfqyQ6f4n6R4UG6NP8T9I8KDdI8BwYdEPa6/1v1ZNMmss6+etp4pJs5j35rk4uJLpmrzo25tBDSuRvxjSe1/apupDm3cVGawvA9HsmpOpSbm86lQAVDrgAAA1lwq/Caf2C+8cbNNZcKvwmn9gvvHFm1+YjmbV/TPt9yDmeyUc1XysW3KYmrpS+v8AMwR7UdS6KRr27Wr9qc6FraNu7m2nSi8NrTzWp53Z9wre5hUayk9e5naihWFc1dbPkr0p9FSPV8rGuVI1v09CL0ITinqIayFVSzmuSzkvravQRCrwSOKqWHjWqls9G35dr+avrPDWF/W3pQ1Ulz7eJ9Ht9kbOozlcXWsVqotf7P8ACMJPVI3W9V7E1qWzMTeq2jjuvNe6qZfGsnEevGQ6l1I5q60t0oVwnCrvjhiRFfI5G3Xaqqey2dTtpU+Kvel458Dj7W2+663KaxF6KK0XfB8ULKiRUasaK5djWXVy/USeh4P6+ZLqxsSf/R1lt2IbHyeyYgoI0RjUWRU5ciomc5e3mT1ECyxywnmnkhie6OGNysXMWznqmpVVegsqvKrLEEeeq2lKhDiV+b8FoejeDWX5VVTNXo2/qeGIcHk8ET5lmgVjGq5V1pqQw2H4LWVaK+Fj5EatlVHa0X61LiuwvEaWF3HJNHC5Ua5HPu1V5ktc3zLON9FfFJw3uE8dcmFQlUPBvWva1yOhs5Ecl3Ki2XWh95E5NNlvWVNm08V3Jnake5Nd1/8AVCZ5K5VfxCWqRqIjI1bxXSrLecv1mlavJfB4cyWysqc8Ot+7kaxxvAZqCRsc2bdzc5qtW6Kl7GTocgayeJkv8qNHpdGyOzXW5lVLEj4U6P8Al086bWPVir6l2fiRTAOPrq2CN8szkVyOfy3amN17DaNSUqe8n5kdS3pUrh0mm88tepkf8Mq76UH3lPn/AA0rr2zqe/Rn6/yNo1dQ2GJ8jtjGK5exENHzYxO6Z8ySytc5zn6nuS1+Yio1atXOpavLe1tcZTef5MtR5D1E8s0UclO50Ko2SzlsiqmxFsfOM5E1NFCs0r4c1FRLNVVVVVdiE74PcN4miSRyLnzuWVyrtVF838PzI/wpYnnSQ0ybGJxr+1dSJ+pmNecqm4uRrVs6NO24slq+WvUjuRvxjSe1/apus0pkb8Y0ntf2qbrIb3415FzY3yZef4QABSO0AAADWXCr8Jp/YL7xxs01lwq/Caf2C+8cWbX5iOZtX9M+33IOr0TatjxknV2pqLb8VPfVzoilpU0j36kkzW9CN/Ut16NWs91TxHy1K2xr/Z1m1UqUnKouWX7q7Jfc+I8dko1VYXWeqKjk2t7VTpLbBsLqa+o5Dlz758krl83XrW/P2HpFgjUW7nK71JqMvQzrTqixcm3Mmxe0wrONvRmrZLfa5vx8y9e/+ijdVlOrqvHGiS/JI6yiWDN1q5qojc5dqutzmMp6jySrintdGPR9ulOdEM/DVsrad9tTra052uRLoqEXqXLM6NrUVzlTNsm1XX2HmthutxZQqrDWVL7plHa9KnTcatB+7LWP9G6MMxynq2I6GRrrprbezk9Soa/x7g8q+OkkgzJI3vc5EVc1zbreyoWc+S/FU8b4pHrU8fHDJmO5KOf8lLc6bF7C9r8Oqmva2krZXtdN5MiOe66StTlrfnRD0UI8OWYS9SOtUdeCVaHLo+pKMhMn30VO7jWo2WR93Je9mpsQtcp6J2JVkFIi2hhTjqh10TWq2axPXqIrVUVfxjGNq5Zs5FWTNe9OKai2VzkvsPKfJmdk07HVC5sTY3SSXeq3f5jc1NarrCp+85uWpiVximqUabwuevckWUmWTaF/kcEET442I1yPTk601NaibdR5ZJ5WOqK5kaxwQsdG9LRtRuc7mupFsoMNZDVNp4nSSORsbHucucrpXbUT1a9hkJsk0457YpeLbG+GDOVVcr6hzUVzWqnRck4dNQ8yD2i4dXK5RfL8E+ywo/KqGeNma5+ajmJdL3br/wByMcF+HIiz1D9S/wCUy9k17XfohE46Od1X5K2V7n8asWcj35t0XW7bsL+myce90vF1TeKiejHyNV6N41V2Iibe0wqajBw3uZs7l1a6rKHLTmTfhFrlZQOazXxj2scqL5ree5rDDKNaieKFNsj2t7Evr/Ay9JkzUz8beW0bEkVr3Oc6OXM25uvYWj8Ekiiilc9WvmRHQMYjlc5qrZFVyam3uhJSUacXFMr3Up16iqOOn9G5ocyNjWNVqI1qNRLpsRNRpTKCudUVdRI5FRVkVEReZqLZEMtj+ArTRukiqHu4pY4pmq91+Oc1FVGrs5yMq5V1rdVXbfaYtqSjmWcm+0bmVRKm44x/JmcjfjGk9r+1TdSGlcjfjGk9r+1TdSFa8+NeR0djfJfn+CoAKR2gAAAay4VfhNP7BfeONmmsuFT4TT+xX3jiza/MRzNq/pn2+5CChW393QWOwePAFhYAvcKxHydz12o5jm2TptqLSOVzHI5qq1ya0VNSp2KfNhb+9RFGjCM5VEtZYz2J5VpyhGDekc47nrFWSsujHvaiuz1sqpy/pdpXy2Xk/wAyTkuVzeUvJcu1yes8bdn2ofCyNTa5qdqoSYRHvT8C7XEZ1c53GSZzm5rlzlRXN6F9RRMQmRVdxsl3IiOXOW7kTYi9hZLVxJtkiTtch4vxembtmjT67mMwN0qr5Z/6X/lD8/PznZ987Ovys7pv0nomITJr42Tzlf5y+eu13aYV+UlGnz7fqRS3kyyo2/Kkd2N/5NJVKfi0Sxt7h8osz0U72Oz2uc1+vlItna9us+4K2WO+Y97c7zkRdS9pE5cvIU82KR3aqNLObL5/yIWJ/qVV/IjlcUupPDZ10/DHcnLK+ZrUa2SRETORERy2RHecidpVK+fMazjJcxqorUutmqmyxriXLWrdscxnY1P1LCbHqp/nTSfUtiJ3dNckW4bJuH8UsG0aivcrVSSXkq5Xqjn6ld9JfWY6fHaSPzpmX6E1/kazfO53nOcvaqqeZG7x/tRZjsaL1nNv/dzb+QuVNNLi1DFHnq501kVW2b5jtf4HQSHJnBN8fYb7dfdvOs0KtWo6jyzq29tC3juwKgAiLAAAAOf/APqLneyvos1zk/7V17KqfPOOgDG4nk3Q1jmvqaSkqHNbmtdNBFK5rb3zUVyLZLqv2jkYaT5nHHl0/wDUk+84+v4nUf1ZfvOOudAsH6twzudNujQLB+rcM7nTbptvPqa8OHQ5ITF6nZxsv3lPn+J1H9WX7ynXOgWD9W4Z3Om3RoFg/VuGdzpt0b8upjhw6L0ORFxCdfnJfvOKLWzL85J95x15oFg/VuGdzpt0aBYP1bhnc6bdG8zO5HocgrVS/Tk+84+VlevO77VOwNAsH6twzudNujQLB+rcM7nTbpjLNt1dDj3X6yllOw9AsH6twzudNujQLB+rcM7nTbpgyceW9Qsdh6BYP1bhnc6bdGgWD9W4Z3Om3QDjywsdh6BYP1bhnc6bdGgWD9W4Z3Om3QDjywsdh6BYP1bhnc6bdGgWD9W4Z3Om3QDjywsdh6BYP1bhnc6bdGgWD9W4Z3Om3QDmngmT/wA9hvt192860MPSZHYZBI2WGgoIpGLdj46WBj2r0tcjboZgAAAAAAAAAAAAAAAAAAAAAAAAAAAAAAAAAAAAAAAAAAAAAAAAAAAAAAAAAAAAAAAAAAAAAAAAAAAAAAAAAAAAAAAAAAAAAAAAAAAAAAAAAAAAAAAAAAAAAAAAAAAAAAAAAAAAAAAAAAAAAAAAAAAAAAAAAAAAAAAAAAAAAAAAAAAAAAAAAAAAAAAAAAAAAAAAAAAAAAAAAAAAAAAAAAAAAAAAAAAAAAAAAAAAAAAAAAAAAA//2Q=="/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1" name="AutoShape 9" descr="data:image/jpeg;base64,/9j/4AAQSkZJRgABAQAAAQABAAD/2wCEAAkGBg4NDg4PDxANEBAQDw8PDxIQEA8QEBAPFRAVFhQQEhMXHSYeFxonGRISHy8gIycpLCwsFR4xNTAqNSYrLCkBCQoKDgwOGg8PGjUkHyAtNSotNTQtLywsNTQpMiswNTEqMy0sKS00NTQsMC0pLCwsLDUpLCwsLCwsLiwsLDU1LP/AABEIAPYAzQMBIgACEQEDEQH/xAAcAAEAAQUBAQAAAAAAAAAAAAAABgEEBQcIAwL/xABJEAABAwIBBgkGDAQFBQAAAAAAAQIDBBEFBhIWITHSBxMiQVFVcZSjFDJUYXOzNDVCQ1KBkZKhscHCFSNT8BczctHhCCQlYmP/xAAbAQEAAgMBAQAAAAAAAAAAAAAAAwQBAgUGB//EADERAAIBAwEGAwcFAQEAAAAAAAABAgMEESEFEhMxUYFBcZEUIjIzUrHBNEJh0fChBv/aAAwDAQACEQMRAD8A3iAAAAAAAAAAAAAAAAAAAAAAAAAAAAAAAAAAAAAAAAAAAAAAAAAAAAAAAAAAAAAAAAAAAAAAAAAAAAAAAAAAAAAAAAAAAAAAAAAAAAAAAAAAAAAAAAAAAAAAAAAAAAAAAAAAAAAAAAAAAAAAAAAAAAAAAAAAAAAAAAUuAVAAAAKXAKgpcXAKgpcXAKgXKXAKgpcXAKgpcrcAApcrcAApcXAKgAAAAAAAAEFy/wApaujnhZBJmNdErnJmRuuueqX5SL0E6NZcKvwmn9gvvHFi2ipVEmc/aU5Qt24vD0MRp/ifpHhQbpVMvsT9I8KDdI6e9PSukR6psY3Pd2HSnClCO9JLB5iFxcTeIzefNmcXL3E0+f8AX/lQbp86f4n6R4UG6Y3EKfY9NlkRfs2liQ20qVenvqKFSvcQeHN+rJBp/ifpHhQbo0/xP0jwoN0j+aVt2E/Dp9EOPc43t6WO5n9P8T9I8KDdGn+J+keFBukfKG3Bh0Rp7XX+t+rJDp/ifpHhQbo0/wAT9I8KDdI8BwYdEPa6/wBb9WSHT/E/SPCg3Rp/ifpHhQbpHgODDoh7XX+t+rJDp/ifpHhQbo0/xP0jwoN0jwHBh0Q9rr/W/Vkh0/xP0jwoN0af4n6R4UG6R4Dgw6Ie11/rfqyQ6f4n6R4UG6NP8T9I8KDdI8BwYdEPa6/1v1ZNMmss6+etp4pJs5j35rk4uJLpmrzo25tBDSuRvxjSe1/apupDm3cVGawvA9HsmpOpSbm86lQAVDrgAAA1lwq/Caf2C+8cbNNZcKvwmn9gvvHFm1+YjmbV/TPt9yDmeyUc1XysW3KYmrpS+v8AMwR7UdS6KRr27Wr9qc6FraNu7m2nSi8NrTzWp53Z9wre5hUayk9e5naihWFc1dbPkr0p9FSPV8rGuVI1v09CL0ITinqIayFVSzmuSzkvravQRCrwSOKqWHjWqls9G35dr+avrPDWF/W3pQ1Ulz7eJ9Ht9kbOozlcXWsVqotf7P8ACMJPVI3W9V7E1qWzMTeq2jjuvNe6qZfGsnEevGQ6l1I5q60t0oVwnCrvjhiRFfI5G3Xaqqey2dTtpU+Kvel458Dj7W2+663KaxF6KK0XfB8ULKiRUasaK5djWXVy/USeh4P6+ZLqxsSf/R1lt2IbHyeyYgoI0RjUWRU5ciomc5e3mT1ECyxywnmnkhie6OGNysXMWznqmpVVegsqvKrLEEeeq2lKhDiV+b8FoejeDWX5VVTNXo2/qeGIcHk8ET5lmgVjGq5V1pqQw2H4LWVaK+Fj5EatlVHa0X61LiuwvEaWF3HJNHC5Ua5HPu1V5ktc3zLON9FfFJw3uE8dcmFQlUPBvWva1yOhs5Ecl3Ki2XWh95E5NNlvWVNm08V3Jnake5Nd1/8AVCZ5K5VfxCWqRqIjI1bxXSrLecv1mlavJfB4cyWysqc8Ot+7kaxxvAZqCRsc2bdzc5qtW6Kl7GTocgayeJkv8qNHpdGyOzXW5lVLEj4U6P8Al086bWPVir6l2fiRTAOPrq2CN8szkVyOfy3amN17DaNSUqe8n5kdS3pUrh0mm88tepkf8Mq76UH3lPn/AA0rr2zqe/Rn6/yNo1dQ2GJ8jtjGK5exENHzYxO6Z8ySytc5zn6nuS1+Yio1atXOpavLe1tcZTef5MtR5D1E8s0UclO50Ko2SzlsiqmxFsfOM5E1NFCs0r4c1FRLNVVVVVdiE74PcN4miSRyLnzuWVyrtVF838PzI/wpYnnSQ0ybGJxr+1dSJ+pmNecqm4uRrVs6NO24slq+WvUjuRvxjSe1/apus0pkb8Y0ntf2qbrIb3415FzY3yZef4QABSO0AAADWXCr8Jp/YL7xxs01lwq/Caf2C+8cWbX5iOZtX9M+33IOr0TatjxknV2pqLb8VPfVzoilpU0j36kkzW9CN/Ut16NWs91TxHy1K2xr/Z1m1UqUnKouWX7q7Jfc+I8dko1VYXWeqKjk2t7VTpLbBsLqa+o5Dlz758krl83XrW/P2HpFgjUW7nK71JqMvQzrTqixcm3Mmxe0wrONvRmrZLfa5vx8y9e/+ijdVlOrqvHGiS/JI6yiWDN1q5qojc5dqutzmMp6jySrintdGPR9ulOdEM/DVsrad9tTra052uRLoqEXqXLM6NrUVzlTNsm1XX2HmthutxZQqrDWVL7plHa9KnTcatB+7LWP9G6MMxynq2I6GRrrprbezk9Soa/x7g8q+OkkgzJI3vc5EVc1zbreyoWc+S/FU8b4pHrU8fHDJmO5KOf8lLc6bF7C9r8Oqmva2krZXtdN5MiOe66StTlrfnRD0UI8OWYS9SOtUdeCVaHLo+pKMhMn30VO7jWo2WR93Je9mpsQtcp6J2JVkFIi2hhTjqh10TWq2axPXqIrVUVfxjGNq5Zs5FWTNe9OKai2VzkvsPKfJmdk07HVC5sTY3SSXeq3f5jc1NarrCp+85uWpiVximqUabwuevckWUmWTaF/kcEET442I1yPTk601NaibdR5ZJ5WOqK5kaxwQsdG9LRtRuc7mupFsoMNZDVNp4nSSORsbHucucrpXbUT1a9hkJsk0457YpeLbG+GDOVVcr6hzUVzWqnRck4dNQ8yD2i4dXK5RfL8E+ywo/KqGeNma5+ajmJdL3br/wByMcF+HIiz1D9S/wCUy9k17XfohE46Od1X5K2V7n8asWcj35t0XW7bsL+myce90vF1TeKiejHyNV6N41V2Iibe0wqajBw3uZs7l1a6rKHLTmTfhFrlZQOazXxj2scqL5ree5rDDKNaieKFNsj2t7Evr/Ay9JkzUz8beW0bEkVr3Oc6OXM25uvYWj8Ekiiilc9WvmRHQMYjlc5qrZFVyam3uhJSUacXFMr3Up16iqOOn9G5ocyNjWNVqI1qNRLpsRNRpTKCudUVdRI5FRVkVEReZqLZEMtj+ArTRukiqHu4pY4pmq91+Oc1FVGrs5yMq5V1rdVXbfaYtqSjmWcm+0bmVRKm44x/JmcjfjGk9r+1TdSGlcjfjGk9r+1TdSFa8+NeR0djfJfn+CoAKR2gAAAay4VfhNP7BfeONmmsuFT4TT+xX3jiza/MRzNq/pn2+5CChW393QWOwePAFhYAvcKxHydz12o5jm2TptqLSOVzHI5qq1ya0VNSp2KfNhb+9RFGjCM5VEtZYz2J5VpyhGDekc47nrFWSsujHvaiuz1sqpy/pdpXy2Xk/wAyTkuVzeUvJcu1yes8bdn2ofCyNTa5qdqoSYRHvT8C7XEZ1c53GSZzm5rlzlRXN6F9RRMQmRVdxsl3IiOXOW7kTYi9hZLVxJtkiTtch4vxembtmjT67mMwN0qr5Z/6X/lD8/PznZ987Ovys7pv0nomITJr42Tzlf5y+eu13aYV+UlGnz7fqRS3kyyo2/Kkd2N/5NJVKfi0Sxt7h8osz0U72Oz2uc1+vlItna9us+4K2WO+Y97c7zkRdS9pE5cvIU82KR3aqNLObL5/yIWJ/qVV/IjlcUupPDZ10/DHcnLK+ZrUa2SRETORERy2RHecidpVK+fMazjJcxqorUutmqmyxriXLWrdscxnY1P1LCbHqp/nTSfUtiJ3dNckW4bJuH8UsG0aivcrVSSXkq5Xqjn6ld9JfWY6fHaSPzpmX6E1/kazfO53nOcvaqqeZG7x/tRZjsaL1nNv/dzb+QuVNNLi1DFHnq501kVW2b5jtf4HQSHJnBN8fYb7dfdvOs0KtWo6jyzq29tC3juwKgAiLAAAAOf/APqLneyvos1zk/7V17KqfPOOgDG4nk3Q1jmvqaSkqHNbmtdNBFK5rb3zUVyLZLqv2jkYaT5nHHl0/wDUk+84+v4nUf1ZfvOOudAsH6twzudNujQLB+rcM7nTbptvPqa8OHQ5ITF6nZxsv3lPn+J1H9WX7ynXOgWD9W4Z3Om3RoFg/VuGdzpt0b8upjhw6L0ORFxCdfnJfvOKLWzL85J95x15oFg/VuGdzpt0aBYP1bhnc6bdG8zO5HocgrVS/Tk+84+VlevO77VOwNAsH6twzudNujQLB+rcM7nTbpjLNt1dDj3X6yllOw9AsH6twzudNujQLB+rcM7nTbpgyceW9Qsdh6BYP1bhnc6bdGgWD9W4Z3Om3QDjywsdh6BYP1bhnc6bdGgWD9W4Z3Om3QDjywsdh6BYP1bhnc6bdGgWD9W4Z3Om3QDjywsdh6BYP1bhnc6bdGgWD9W4Z3Om3QDmngmT/wA9hvt192860MPSZHYZBI2WGgoIpGLdj46WBj2r0tcjboZgAAAAAAAAAAAAAAAAAAAAAAAAAAAAAAAAAAAAAAAAAAAAAAAAAAAAAAAAAAAAAAAAAAAAAAAAAAAAAAAAAAAAAAAAAAAAAAAAAAAAAAAAAAAAAAAAAAAAAAAAAAAAAAAAAAAAAAAAAAAAAAAAAAAAAAAAAAAAAAAAAAAAAAAAAAAAAAAAAAAAAAAAAAAAAAAAAAAAAAAAAAAAAAAAAAAAAAAAAAAAAAAAAAAAAAAAAAAAAA//2Q=="/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-15766" y="833770"/>
            <a:ext cx="9180512" cy="74950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</a:blip>
          <a:srcRect l="30439" t="25900" r="14762" b="16986"/>
          <a:stretch>
            <a:fillRect/>
          </a:stretch>
        </p:blipFill>
        <p:spPr bwMode="auto">
          <a:xfrm>
            <a:off x="179512" y="908720"/>
            <a:ext cx="896448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 rot="10800000">
            <a:off x="-776" y="6093296"/>
            <a:ext cx="9180512" cy="72008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0" y="0"/>
            <a:ext cx="9144000" cy="6858000"/>
          </a:xfrm>
          <a:prstGeom prst="ellipse">
            <a:avLst/>
          </a:prstGeom>
          <a:noFill/>
          <a:ln w="57150" cmpd="sng">
            <a:solidFill>
              <a:srgbClr val="FF3300"/>
            </a:solidFill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10459"/>
            <a:ext cx="8712968" cy="3376892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IN" sz="2400" dirty="0" smtClean="0"/>
              <a:t>Supply Chain Management Advisory Services (SCMAS) is </a:t>
            </a:r>
            <a:r>
              <a:rPr lang="en-IN" sz="2400" dirty="0" smtClean="0"/>
              <a:t>a consulting </a:t>
            </a:r>
            <a:r>
              <a:rPr lang="en-IN" sz="2400" dirty="0" smtClean="0"/>
              <a:t>&amp; </a:t>
            </a:r>
            <a:r>
              <a:rPr lang="en-IN" sz="2400" dirty="0"/>
              <a:t>solutions implementation services company focusing on Supply Chain , Operational </a:t>
            </a:r>
            <a:r>
              <a:rPr lang="en-IN" sz="2400" dirty="0" smtClean="0"/>
              <a:t>&amp; </a:t>
            </a:r>
            <a:r>
              <a:rPr lang="en-IN" sz="2400" dirty="0"/>
              <a:t>Project Management Excellence. </a:t>
            </a:r>
            <a:r>
              <a:rPr lang="en-IN" sz="2400" dirty="0" smtClean="0"/>
              <a:t>SCMAS started </a:t>
            </a:r>
            <a:r>
              <a:rPr lang="en-IN" sz="2400" dirty="0"/>
              <a:t>with the vision of providing companies a platform to develop unique supply chain capabilities </a:t>
            </a:r>
            <a:r>
              <a:rPr lang="en-IN" sz="2400" dirty="0" smtClean="0"/>
              <a:t>&amp; </a:t>
            </a:r>
            <a:r>
              <a:rPr lang="en-IN" sz="2400" dirty="0" smtClean="0"/>
              <a:t>projects</a:t>
            </a:r>
            <a:r>
              <a:rPr lang="en-IN" sz="2400" dirty="0"/>
              <a:t>. </a:t>
            </a:r>
            <a:r>
              <a:rPr lang="en-IN" sz="2400" dirty="0" smtClean="0"/>
              <a:t>Executing continuous </a:t>
            </a:r>
            <a:r>
              <a:rPr lang="en-IN" sz="2400" dirty="0"/>
              <a:t>improvement projects for public </a:t>
            </a:r>
            <a:r>
              <a:rPr lang="en-IN" sz="2400" dirty="0" smtClean="0"/>
              <a:t>&amp; </a:t>
            </a:r>
            <a:r>
              <a:rPr lang="en-IN" sz="2400" dirty="0"/>
              <a:t>private organization </a:t>
            </a:r>
            <a:r>
              <a:rPr lang="en-IN" sz="2400" dirty="0" smtClean="0"/>
              <a:t>&amp; </a:t>
            </a:r>
            <a:r>
              <a:rPr lang="en-IN" sz="2400" dirty="0"/>
              <a:t>has success in several companies turnaround to profitability.</a:t>
            </a:r>
          </a:p>
          <a:p>
            <a:pPr algn="just"/>
            <a:r>
              <a:rPr lang="en-IN" sz="2400" dirty="0" smtClean="0"/>
              <a:t>Our </a:t>
            </a:r>
            <a:r>
              <a:rPr lang="en-IN" sz="2400" dirty="0"/>
              <a:t>team comprises professionals with strong consulting experience, good domain knowledge </a:t>
            </a:r>
            <a:r>
              <a:rPr lang="en-IN" sz="2400" dirty="0" smtClean="0"/>
              <a:t>&amp; </a:t>
            </a:r>
            <a:r>
              <a:rPr lang="en-IN" sz="2400" dirty="0"/>
              <a:t>execution leadership. </a:t>
            </a:r>
            <a:endParaRPr lang="en-IN" sz="2400" dirty="0" smtClean="0"/>
          </a:p>
          <a:p>
            <a:pPr algn="just"/>
            <a:r>
              <a:rPr lang="en-IN" sz="2400" dirty="0" smtClean="0"/>
              <a:t>Industries - Defence</a:t>
            </a:r>
            <a:r>
              <a:rPr lang="en-IN" sz="2400" dirty="0"/>
              <a:t>, Oil &amp; Gas, FMCG, Infrastructure</a:t>
            </a:r>
            <a:r>
              <a:rPr lang="en-IN" sz="2400" dirty="0" smtClean="0"/>
              <a:t>, Power,  </a:t>
            </a:r>
            <a:r>
              <a:rPr lang="en-IN" sz="2400" dirty="0"/>
              <a:t>Pharmaceuticals, Lubricants, </a:t>
            </a:r>
            <a:r>
              <a:rPr lang="en-IN" sz="2400" dirty="0" smtClean="0"/>
              <a:t>Auto Sector, e-Commerce, </a:t>
            </a:r>
            <a:r>
              <a:rPr lang="en-IN" sz="2400" dirty="0"/>
              <a:t>Consumer packaged goods </a:t>
            </a:r>
            <a:r>
              <a:rPr lang="en-IN" sz="2400" dirty="0" smtClean="0"/>
              <a:t>&amp;MRO</a:t>
            </a:r>
            <a:r>
              <a:rPr lang="en-IN" sz="2400" dirty="0"/>
              <a:t>.</a:t>
            </a:r>
          </a:p>
          <a:p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35896" y="90677"/>
            <a:ext cx="5050904" cy="850106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About Us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35148" r="16075" b="31141"/>
          <a:stretch/>
        </p:blipFill>
        <p:spPr bwMode="auto">
          <a:xfrm>
            <a:off x="0" y="4387351"/>
            <a:ext cx="9108504" cy="249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7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 descr="http://actioncoachpeterlepinski.com/files/2013/01/Leadership-Skil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2054" y="2961156"/>
            <a:ext cx="3901440" cy="390144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8193"/>
            <a:ext cx="9144000" cy="1036711"/>
          </a:xfrm>
        </p:spPr>
        <p:txBody>
          <a:bodyPr>
            <a:normAutofit/>
          </a:bodyPr>
          <a:lstStyle/>
          <a:p>
            <a:pPr marL="1978025" indent="-1978025">
              <a:buNone/>
            </a:pPr>
            <a:r>
              <a:rPr lang="en-IN" sz="2800" b="1" i="1" dirty="0" smtClean="0"/>
              <a:t>“To be the leading </a:t>
            </a:r>
            <a:r>
              <a:rPr lang="en-IN" sz="2800" b="1" i="1" dirty="0" smtClean="0"/>
              <a:t>edge advisory services for integrated </a:t>
            </a:r>
            <a:r>
              <a:rPr lang="en-IN" sz="2800" b="1" i="1" dirty="0" smtClean="0"/>
              <a:t>supply chain </a:t>
            </a:r>
            <a:r>
              <a:rPr lang="en-IN" sz="2800" b="1" i="1" dirty="0" smtClean="0"/>
              <a:t>&amp; </a:t>
            </a:r>
            <a:r>
              <a:rPr lang="en-IN" sz="2800" b="1" i="1" dirty="0" smtClean="0"/>
              <a:t>project </a:t>
            </a:r>
            <a:r>
              <a:rPr lang="en-IN" sz="2800" b="1" i="1" dirty="0" smtClean="0"/>
              <a:t>management”</a:t>
            </a:r>
            <a:endParaRPr lang="en-IN" sz="2800" b="1" i="1" dirty="0"/>
          </a:p>
        </p:txBody>
      </p:sp>
      <p:sp>
        <p:nvSpPr>
          <p:cNvPr id="5" name="Rounded Rectangle 4"/>
          <p:cNvSpPr/>
          <p:nvPr/>
        </p:nvSpPr>
        <p:spPr>
          <a:xfrm>
            <a:off x="107504" y="2660728"/>
            <a:ext cx="5001106" cy="2116634"/>
          </a:xfrm>
          <a:prstGeom prst="roundRect">
            <a:avLst>
              <a:gd name="adj" fmla="val 1021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258888" indent="-1258888" algn="ctr"/>
            <a:r>
              <a:rPr lang="en-IN" sz="2400" b="1" i="1" dirty="0" smtClean="0"/>
              <a:t>Mission Statement</a:t>
            </a:r>
          </a:p>
          <a:p>
            <a:pPr algn="ctr"/>
            <a:r>
              <a:rPr lang="en-IN" sz="2000" i="1" dirty="0" smtClean="0"/>
              <a:t>"To enable organizations achieve sustainable, </a:t>
            </a:r>
            <a:r>
              <a:rPr lang="en-IN" sz="2000" i="1" dirty="0" smtClean="0"/>
              <a:t>profitable &amp; all round growth </a:t>
            </a:r>
            <a:r>
              <a:rPr lang="en-IN" sz="2000" i="1" dirty="0" smtClean="0"/>
              <a:t>by providing them with innovative </a:t>
            </a:r>
            <a:r>
              <a:rPr lang="en-IN" sz="2000" i="1" dirty="0" smtClean="0"/>
              <a:t>e-2-e </a:t>
            </a:r>
            <a:r>
              <a:rPr lang="en-IN" sz="2000" i="1" dirty="0" smtClean="0"/>
              <a:t>integrated solutions through collaborative </a:t>
            </a:r>
            <a:r>
              <a:rPr lang="en-IN" sz="2000" i="1" dirty="0" smtClean="0"/>
              <a:t>partnership </a:t>
            </a:r>
            <a:r>
              <a:rPr lang="en-IN" sz="2000" i="1" dirty="0" smtClean="0"/>
              <a:t>in the supply chain ecosystem“</a:t>
            </a:r>
          </a:p>
        </p:txBody>
      </p:sp>
      <p:pic>
        <p:nvPicPr>
          <p:cNvPr id="21507" name="Picture 3" descr="C:\USB Steel\Banner\SCC Banner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90" y="0"/>
            <a:ext cx="9129713" cy="1448753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51520" y="5085184"/>
            <a:ext cx="49685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i="1" dirty="0" smtClean="0"/>
              <a:t>Our Core Guiding Principles</a:t>
            </a:r>
            <a:endParaRPr lang="en-IN" sz="2000" i="1" dirty="0" smtClean="0"/>
          </a:p>
          <a:p>
            <a:r>
              <a:rPr lang="en-IN" sz="2000" i="1" dirty="0" smtClean="0"/>
              <a:t>1. </a:t>
            </a:r>
            <a:r>
              <a:rPr lang="en-IN" sz="2000" i="1" dirty="0" smtClean="0"/>
              <a:t>Collaboration  </a:t>
            </a:r>
            <a:r>
              <a:rPr lang="en-IN" sz="2000" i="1" dirty="0" smtClean="0"/>
              <a:t>2. </a:t>
            </a:r>
            <a:r>
              <a:rPr lang="en-IN" sz="2000" i="1" dirty="0" smtClean="0"/>
              <a:t>Innovation  </a:t>
            </a:r>
            <a:r>
              <a:rPr lang="en-IN" sz="2000" i="1" dirty="0" smtClean="0"/>
              <a:t>3. Integration</a:t>
            </a:r>
            <a:endParaRPr lang="en-IN" sz="2000" i="1" dirty="0"/>
          </a:p>
        </p:txBody>
      </p:sp>
      <p:sp>
        <p:nvSpPr>
          <p:cNvPr id="18" name="Rounded Rectangle 17"/>
          <p:cNvSpPr/>
          <p:nvPr/>
        </p:nvSpPr>
        <p:spPr>
          <a:xfrm>
            <a:off x="1865967" y="116632"/>
            <a:ext cx="1888010" cy="1191816"/>
          </a:xfrm>
          <a:prstGeom prst="round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Vision </a:t>
            </a:r>
          </a:p>
          <a:p>
            <a:pPr algn="ctr"/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2020</a:t>
            </a:r>
            <a:endParaRPr lang="en-US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7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/>
        </p:nvGraphicFramePr>
        <p:xfrm>
          <a:off x="179512" y="1108968"/>
          <a:ext cx="8712968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/>
          <p:cNvSpPr/>
          <p:nvPr/>
        </p:nvSpPr>
        <p:spPr>
          <a:xfrm>
            <a:off x="1115616" y="188640"/>
            <a:ext cx="7056784" cy="936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 dirty="0" smtClean="0"/>
          </a:p>
          <a:p>
            <a:pPr algn="ctr"/>
            <a:r>
              <a:rPr lang="en-IN" sz="2400" b="1" dirty="0" smtClean="0"/>
              <a:t>SCMAS </a:t>
            </a:r>
            <a:r>
              <a:rPr lang="en-IN" sz="2400" b="1" dirty="0" smtClean="0"/>
              <a:t>- SUPPLY CHAIN MANAGEMENT SOLUTIONS</a:t>
            </a:r>
          </a:p>
          <a:p>
            <a:pPr algn="ctr"/>
            <a:r>
              <a:rPr lang="en-IN" sz="2400" dirty="0" smtClean="0"/>
              <a:t>Integration, Optimization </a:t>
            </a:r>
            <a:r>
              <a:rPr lang="en-IN" sz="2400" dirty="0" smtClean="0"/>
              <a:t>&amp; </a:t>
            </a:r>
            <a:r>
              <a:rPr lang="en-IN" sz="2400" dirty="0" smtClean="0"/>
              <a:t>Transformation</a:t>
            </a:r>
          </a:p>
          <a:p>
            <a:pPr algn="ctr"/>
            <a:endParaRPr lang="en-IN" dirty="0"/>
          </a:p>
        </p:txBody>
      </p:sp>
      <p:grpSp>
        <p:nvGrpSpPr>
          <p:cNvPr id="14" name="Group 13"/>
          <p:cNvGrpSpPr/>
          <p:nvPr/>
        </p:nvGrpSpPr>
        <p:grpSpPr>
          <a:xfrm>
            <a:off x="-1" y="5445224"/>
            <a:ext cx="9144000" cy="1440160"/>
            <a:chOff x="-1" y="5445224"/>
            <a:chExt cx="9144000" cy="1440160"/>
          </a:xfrm>
        </p:grpSpPr>
        <p:pic>
          <p:nvPicPr>
            <p:cNvPr id="1026" name="Picture 2" descr="http://www.chep.com/assets/1238.jpg?langType=3081"/>
            <p:cNvPicPr>
              <a:picLocks noChangeAspect="1" noChangeArrowheads="1"/>
            </p:cNvPicPr>
            <p:nvPr/>
          </p:nvPicPr>
          <p:blipFill>
            <a:blip r:embed="rId7" cstate="print"/>
            <a:srcRect r="31100"/>
            <a:stretch>
              <a:fillRect/>
            </a:stretch>
          </p:blipFill>
          <p:spPr bwMode="auto">
            <a:xfrm>
              <a:off x="7034602" y="5445224"/>
              <a:ext cx="2109397" cy="1412776"/>
            </a:xfrm>
            <a:prstGeom prst="rect">
              <a:avLst/>
            </a:prstGeom>
            <a:noFill/>
          </p:spPr>
        </p:pic>
        <p:pic>
          <p:nvPicPr>
            <p:cNvPr id="1028" name="Picture 4" descr="http://www.aptean.com/~/media/Images/Slideshows/Solutions/By%20Line%20of%20Business/supply%20chain5.ashx?h=240&amp;w=710"/>
            <p:cNvPicPr>
              <a:picLocks noChangeAspect="1" noChangeArrowheads="1"/>
            </p:cNvPicPr>
            <p:nvPr/>
          </p:nvPicPr>
          <p:blipFill>
            <a:blip r:embed="rId8" cstate="print"/>
            <a:srcRect r="34524"/>
            <a:stretch>
              <a:fillRect/>
            </a:stretch>
          </p:blipFill>
          <p:spPr bwMode="auto">
            <a:xfrm>
              <a:off x="1763688" y="5445224"/>
              <a:ext cx="2736546" cy="1412776"/>
            </a:xfrm>
            <a:prstGeom prst="rect">
              <a:avLst/>
            </a:prstGeom>
            <a:noFill/>
          </p:spPr>
        </p:pic>
        <p:pic>
          <p:nvPicPr>
            <p:cNvPr id="1030" name="Picture 6" descr="http://www.supplychaindigital.com/global_logistics/Information%20Technology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99992" y="5445224"/>
              <a:ext cx="2622379" cy="1440160"/>
            </a:xfrm>
            <a:prstGeom prst="rect">
              <a:avLst/>
            </a:prstGeom>
            <a:noFill/>
          </p:spPr>
        </p:pic>
        <p:pic>
          <p:nvPicPr>
            <p:cNvPr id="1032" name="Picture 8" descr="http://www.pmcorp.com/portals/5/DotNetNukeStudyImages/Supply%20Chain%20Planning.jpg"/>
            <p:cNvPicPr>
              <a:picLocks noChangeAspect="1" noChangeArrowheads="1"/>
            </p:cNvPicPr>
            <p:nvPr/>
          </p:nvPicPr>
          <p:blipFill>
            <a:blip r:embed="rId10" cstate="print"/>
            <a:srcRect l="7124" r="4722"/>
            <a:stretch>
              <a:fillRect/>
            </a:stretch>
          </p:blipFill>
          <p:spPr bwMode="auto">
            <a:xfrm>
              <a:off x="-1" y="5445225"/>
              <a:ext cx="1871439" cy="1412776"/>
            </a:xfrm>
            <a:prstGeom prst="rect">
              <a:avLst/>
            </a:prstGeom>
            <a:noFill/>
          </p:spPr>
        </p:pic>
      </p:grpSp>
      <p:sp>
        <p:nvSpPr>
          <p:cNvPr id="9" name="Rectangle 8"/>
          <p:cNvSpPr/>
          <p:nvPr/>
        </p:nvSpPr>
        <p:spPr>
          <a:xfrm>
            <a:off x="4644008" y="1412776"/>
            <a:ext cx="2016224" cy="4032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90007-AB3D-42C0-9E78-F868EB53605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1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1517</Words>
  <Application>Microsoft Office PowerPoint</Application>
  <PresentationFormat>On-screen Show (4:3)</PresentationFormat>
  <Paragraphs>217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Edwardian Script ITC</vt:lpstr>
      <vt:lpstr>Gotham Bold</vt:lpstr>
      <vt:lpstr>Tahoma</vt:lpstr>
      <vt:lpstr>Verdana</vt:lpstr>
      <vt:lpstr>Office Theme</vt:lpstr>
      <vt:lpstr>Capability Presentation by Zubin Poonawalla</vt:lpstr>
      <vt:lpstr>About Luminous Power </vt:lpstr>
      <vt:lpstr>A good portfolio of products</vt:lpstr>
      <vt:lpstr>DISTRIBUTION NETWORK</vt:lpstr>
      <vt:lpstr>   acquires 74% of Luminous &amp; becomes the leader in the fast-growing Indian inverter &amp; secured power market </vt:lpstr>
      <vt:lpstr>PowerPoint Presentation</vt:lpstr>
      <vt:lpstr>About Us</vt:lpstr>
      <vt:lpstr>PowerPoint Presentation</vt:lpstr>
      <vt:lpstr>PowerPoint Presentation</vt:lpstr>
      <vt:lpstr>PowerPoint Presentation</vt:lpstr>
      <vt:lpstr>PowerPoint Presentation</vt:lpstr>
      <vt:lpstr>Integrated Supply Chain Management Solutions</vt:lpstr>
      <vt:lpstr>Operational Excellence for Manufacturing sector</vt:lpstr>
      <vt:lpstr>PowerPoint Presentation</vt:lpstr>
      <vt:lpstr>State of the art solutions in SCM &amp; Project Management</vt:lpstr>
      <vt:lpstr>Great Potential - Battery Manufacturing Industry - INDIA</vt:lpstr>
      <vt:lpstr>POTENTIAL SUPPLY CHAIN CHALLENGES YOU MAY BE FACING</vt:lpstr>
      <vt:lpstr>SUCCESS STORY – OPERATIONAL EXCELLENCE IN BATTERY MANUFACTURING INDUSTRY (Quick Glance) All in percentages only</vt:lpstr>
      <vt:lpstr>Improvements at VRLA plant</vt:lpstr>
      <vt:lpstr>Our recent success at large manufacturing company, Inventory optimized by using Lean &amp; TOC (dynamic Inventory buffer management) MTA</vt:lpstr>
      <vt:lpstr>We increased throughput – speed of orders, due date performance improved to 90%</vt:lpstr>
      <vt:lpstr>Improved Contribution Through Faster Weekly Dispatches</vt:lpstr>
      <vt:lpstr>Operational Excellence Model &amp; Engagement Model</vt:lpstr>
      <vt:lpstr>System based tools provided for operational excellence</vt:lpstr>
      <vt:lpstr>We implement Operations Excellence through a detailed     Strategy &amp; Tactics Map for our clients                                        </vt:lpstr>
      <vt:lpstr>Our Engagement Model</vt:lpstr>
      <vt:lpstr>Our Technology Solutions GSM/GPS/RFID, Fleet, Asset, Inventory Track &amp; Trace Solution in the Supply Chain - Visibility</vt:lpstr>
      <vt:lpstr>PowerPoint Presentation</vt:lpstr>
      <vt:lpstr>PowerPoint Presentation</vt:lpstr>
      <vt:lpstr>PowerPoint Presentation</vt:lpstr>
    </vt:vector>
  </TitlesOfParts>
  <Company>Supply Chain Management Advisory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Luminous Capability PPT</dc:title>
  <dc:subject>Zubin Poonawalla</dc:subject>
  <dc:creator>Zubin Poonawalla</dc:creator>
  <cp:lastModifiedBy>Zubin Poonawalla</cp:lastModifiedBy>
  <cp:revision>10</cp:revision>
  <dcterms:created xsi:type="dcterms:W3CDTF">2014-04-15T12:13:42Z</dcterms:created>
  <dcterms:modified xsi:type="dcterms:W3CDTF">2014-08-25T06:24:04Z</dcterms:modified>
</cp:coreProperties>
</file>